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17"/>
  </p:notesMasterIdLst>
  <p:sldIdLst>
    <p:sldId id="1008" r:id="rId2"/>
    <p:sldId id="1135" r:id="rId3"/>
    <p:sldId id="1136" r:id="rId4"/>
    <p:sldId id="1137" r:id="rId5"/>
    <p:sldId id="1138" r:id="rId6"/>
    <p:sldId id="1139" r:id="rId7"/>
    <p:sldId id="1140" r:id="rId8"/>
    <p:sldId id="1141" r:id="rId9"/>
    <p:sldId id="1142" r:id="rId10"/>
    <p:sldId id="1143" r:id="rId11"/>
    <p:sldId id="1144" r:id="rId12"/>
    <p:sldId id="1145" r:id="rId13"/>
    <p:sldId id="1146" r:id="rId14"/>
    <p:sldId id="1147" r:id="rId15"/>
    <p:sldId id="78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orient="horz" pos="13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Moulton" initials="NM" lastIdx="0" clrIdx="0">
    <p:extLst>
      <p:ext uri="{19B8F6BF-5375-455C-9EA6-DF929625EA0E}">
        <p15:presenceInfo xmlns:p15="http://schemas.microsoft.com/office/powerpoint/2012/main" userId="S-1-5-21-1804499952-226690194-1928362250-23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F6305"/>
    <a:srgbClr val="E2EBF2"/>
    <a:srgbClr val="44515E"/>
    <a:srgbClr val="0F3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15" autoAdjust="0"/>
    <p:restoredTop sz="84496" autoAdjust="0"/>
  </p:normalViewPr>
  <p:slideViewPr>
    <p:cSldViewPr snapToGrid="0">
      <p:cViewPr varScale="1">
        <p:scale>
          <a:sx n="111" d="100"/>
          <a:sy n="111" d="100"/>
        </p:scale>
        <p:origin x="216" y="248"/>
      </p:cViewPr>
      <p:guideLst>
        <p:guide orient="horz" pos="2136"/>
        <p:guide pos="3840"/>
        <p:guide orient="horz" pos="1320"/>
      </p:guideLst>
    </p:cSldViewPr>
  </p:slideViewPr>
  <p:outlineViewPr>
    <p:cViewPr>
      <p:scale>
        <a:sx n="33" d="100"/>
        <a:sy n="33" d="100"/>
      </p:scale>
      <p:origin x="0" y="-48216"/>
    </p:cViewPr>
  </p:outlineViewPr>
  <p:notesTextViewPr>
    <p:cViewPr>
      <p:scale>
        <a:sx n="125" d="100"/>
        <a:sy n="125" d="100"/>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fld id="{63D9D841-68C9-476A-B643-DD896580BFB8}" type="datetimeFigureOut">
              <a:rPr lang="en-US" smtClean="0"/>
              <a:pPr/>
              <a:t>7/17/20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fld id="{60400A07-264D-41FA-8F4B-1954DB7E6903}" type="slidenum">
              <a:rPr lang="en-US" smtClean="0"/>
              <a:pPr/>
              <a:t>‹#›</a:t>
            </a:fld>
            <a:endParaRPr lang="en-US" dirty="0"/>
          </a:p>
        </p:txBody>
      </p:sp>
    </p:spTree>
    <p:extLst>
      <p:ext uri="{BB962C8B-B14F-4D97-AF65-F5344CB8AC3E}">
        <p14:creationId xmlns:p14="http://schemas.microsoft.com/office/powerpoint/2010/main" val="1377198894"/>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800" b="0" i="0" strike="noStrike" cap="none" spc="0" baseline="0" dirty="0">
                <a:solidFill>
                  <a:srgbClr val="000000"/>
                </a:solidFill>
                <a:effectLst/>
                <a:latin typeface="Calibri"/>
                <a:ea typeface="Calibri"/>
                <a:cs typeface="Calibri"/>
              </a:rPr>
              <a:t>Preséntese. Hoy cubriremos los productos principales de la suite Laserfiche. Si bien no podremos profundizar en cada producto, repasaremos los beneficios y los casos de uso de productos populares para que tenga una idea de qué productos usar en distintos casos de negocios. Este curso está diseñado para que usted se familiarice con la suite de productos.</a:t>
            </a:r>
          </a:p>
          <a:p>
            <a:endParaRPr lang="en-US" baseline="0" dirty="0"/>
          </a:p>
          <a:p>
            <a:r>
              <a:rPr lang="es-MX" sz="1800" b="0" i="0" strike="noStrike" cap="none" spc="0" baseline="0" dirty="0">
                <a:solidFill>
                  <a:srgbClr val="000000"/>
                </a:solidFill>
                <a:effectLst/>
                <a:latin typeface="Calibri"/>
                <a:ea typeface="Calibri"/>
                <a:cs typeface="Calibri"/>
              </a:rPr>
              <a:t>Nota para el presentador: Este PowerPoint está diseñado para tener más recursos de los que necesita. No tiene que mencionar cada punto que aparece en las notas. Además, las preguntas del cuestionario tienen respuestas relacionadas con cada opción para que sepa por qué no se elegiría una opción. Siéntase libre de recortar o modificar el contenido para ajustarlo a sus limitaciones de tiempo y a su audiencia. </a:t>
            </a:r>
          </a:p>
        </p:txBody>
      </p:sp>
      <p:sp>
        <p:nvSpPr>
          <p:cNvPr id="4" name="Slide Number Placeholder 3"/>
          <p:cNvSpPr>
            <a:spLocks noGrp="1"/>
          </p:cNvSpPr>
          <p:nvPr>
            <p:ph type="sldNum" sz="quarter" idx="5"/>
          </p:nvPr>
        </p:nvSpPr>
        <p:spPr/>
        <p:txBody>
          <a:bodyPr/>
          <a:lstStyle>
            <a:defPPr/>
          </a:lstStyle>
          <a:p>
            <a:fld id="{3E94D954-AFAD-4EEF-8647-D5C026033A2A}" type="slidenum">
              <a:rPr lang="en-US" smtClean="0"/>
              <a:pPr/>
              <a:t>1</a:t>
            </a:fld>
            <a:endParaRPr lang="en-US" dirty="0"/>
          </a:p>
        </p:txBody>
      </p:sp>
    </p:spTree>
    <p:extLst>
      <p:ext uri="{BB962C8B-B14F-4D97-AF65-F5344CB8AC3E}">
        <p14:creationId xmlns:p14="http://schemas.microsoft.com/office/powerpoint/2010/main" val="349976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s-MX" dirty="0">
                <a:solidFill>
                  <a:srgbClr val="000000"/>
                </a:solidFill>
                <a:cs typeface="Calibri" panose="020F0502020204030204" pitchFamily="34" charset="0"/>
              </a:rPr>
              <a:t>Servicios web de Amazon (AWS)</a:t>
            </a:r>
          </a:p>
          <a:p>
            <a:pPr eaLnBrk="1" hangingPunct="1">
              <a:spcBef>
                <a:spcPct val="0"/>
              </a:spcBef>
              <a:buFontTx/>
              <a:buChar char="•"/>
            </a:pPr>
            <a:r>
              <a:rPr lang="es-MX" altLang="es-MX" dirty="0">
                <a:solidFill>
                  <a:srgbClr val="000000"/>
                </a:solidFill>
                <a:cs typeface="Calibri" panose="020F0502020204030204" pitchFamily="34" charset="0"/>
              </a:rPr>
              <a:t>AWS es responsable de proteger la infraestructura subyacente que alimenta la nube, y usted es responsable de todo lo que coloque en la nube o que conecte a la nube. </a:t>
            </a:r>
          </a:p>
          <a:p>
            <a:pPr eaLnBrk="1" hangingPunct="1">
              <a:spcBef>
                <a:spcPct val="0"/>
              </a:spcBef>
              <a:buFontTx/>
              <a:buChar char="•"/>
            </a:pPr>
            <a:r>
              <a:rPr lang="es-MX" altLang="es-MX" dirty="0">
                <a:solidFill>
                  <a:srgbClr val="000000"/>
                </a:solidFill>
                <a:cs typeface="Calibri" panose="020F0502020204030204" pitchFamily="34" charset="0"/>
              </a:rPr>
              <a:t>Este modelo de responsabilidad de seguridad compartida puede reducir su carga operativa de muchas maneras y, en algunos casos, incluso puede mejorar su postura de seguridad predeterminada sin una acción adicional de su parte. </a:t>
            </a:r>
          </a:p>
          <a:p>
            <a:pPr eaLnBrk="1" hangingPunct="1">
              <a:spcBef>
                <a:spcPct val="0"/>
              </a:spcBef>
              <a:buFontTx/>
              <a:buChar char="•"/>
            </a:pPr>
            <a:r>
              <a:rPr lang="es-MX" altLang="es-MX" dirty="0">
                <a:solidFill>
                  <a:srgbClr val="000000"/>
                </a:solidFill>
                <a:cs typeface="Calibri" panose="020F0502020204030204" pitchFamily="34" charset="0"/>
              </a:rPr>
              <a:t>Amazon Web Services es responsable de proteger la infraestructura global que ejecuta todos los servicios ofrecidos en la nube de AWS. Esta infraestructura está compuesta por hardware, software, redes e instalaciones que ejecutan servicios de AWS.</a:t>
            </a:r>
          </a:p>
          <a:p>
            <a:pPr eaLnBrk="1" hangingPunct="1">
              <a:spcBef>
                <a:spcPct val="0"/>
              </a:spcBef>
              <a:buFontTx/>
              <a:buChar char="•"/>
            </a:pPr>
            <a:r>
              <a:rPr lang="es-MX" altLang="es-MX" dirty="0">
                <a:solidFill>
                  <a:srgbClr val="000000"/>
                </a:solidFill>
                <a:cs typeface="Calibri" panose="020F0502020204030204" pitchFamily="34" charset="0"/>
              </a:rPr>
              <a:t>AWS ha diseñado sus sistemas para tolerar fallas del sistema o del hardware con un impacto mínimo en el cliente. </a:t>
            </a:r>
          </a:p>
          <a:p>
            <a:pPr eaLnBrk="1" hangingPunct="1">
              <a:spcBef>
                <a:spcPct val="0"/>
              </a:spcBef>
              <a:buFontTx/>
              <a:buChar char="•"/>
            </a:pPr>
            <a:r>
              <a:rPr lang="es-MX" altLang="es-MX" dirty="0">
                <a:solidFill>
                  <a:srgbClr val="000000"/>
                </a:solidFill>
                <a:cs typeface="Calibri" panose="020F0502020204030204" pitchFamily="34" charset="0"/>
              </a:rPr>
              <a:t>La infraestructura de TI que AWS ofrece a sus clientes está diseñada y es administrada siguiendo las mejores prácticas de seguridad y una variedad de normas de seguridad de TI, entre ellos: </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SOC 1/SSAE 16/ISAE 3402 (anteriormente SAS 70)</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SOC 2</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SOC 3</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FISMA, DIACAP, y FedRAMP</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DOD CSM Niveles 1-5</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PCI DSS Nivel 1</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ISO 9001/ISO 27001</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ITAR</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FIPS 140-2</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MTCS Nivel 3</a:t>
            </a:r>
          </a:p>
          <a:p>
            <a:pPr marL="628650" lvl="1" indent="-171450" eaLnBrk="1" hangingPunct="1">
              <a:spcBef>
                <a:spcPct val="0"/>
              </a:spcBef>
              <a:buFontTx/>
              <a:buChar char="•"/>
            </a:pPr>
            <a:endParaRPr lang="en-US" altLang="es-MX" dirty="0"/>
          </a:p>
          <a:p>
            <a:pPr eaLnBrk="1" hangingPunct="1">
              <a:spcBef>
                <a:spcPct val="0"/>
              </a:spcBef>
            </a:pPr>
            <a:r>
              <a:rPr lang="es-MX" altLang="es-MX" dirty="0">
                <a:solidFill>
                  <a:srgbClr val="000000"/>
                </a:solidFill>
                <a:cs typeface="Calibri" panose="020F0502020204030204" pitchFamily="34" charset="0"/>
              </a:rPr>
              <a:t>Laserfiche</a:t>
            </a:r>
          </a:p>
          <a:p>
            <a:pPr eaLnBrk="1" hangingPunct="1">
              <a:spcBef>
                <a:spcPct val="0"/>
              </a:spcBef>
              <a:buFontTx/>
              <a:buChar char="•"/>
            </a:pPr>
            <a:r>
              <a:rPr lang="es-MX" altLang="es-MX" dirty="0">
                <a:solidFill>
                  <a:srgbClr val="000000"/>
                </a:solidFill>
                <a:cs typeface="Calibri" panose="020F0502020204030204" pitchFamily="34" charset="0"/>
              </a:rPr>
              <a:t>Laserfiche Cloud le presenta un sistema de gestión de contenido electrónico en línea que comprende una amplia gama de aplicaciones alojadas en la infraestructura de los Servicios Web de Amazon (AWS). </a:t>
            </a:r>
          </a:p>
          <a:p>
            <a:pPr eaLnBrk="1" hangingPunct="1">
              <a:spcBef>
                <a:spcPct val="0"/>
              </a:spcBef>
              <a:buFontTx/>
              <a:buChar char="•"/>
            </a:pPr>
            <a:r>
              <a:rPr lang="es-MX" altLang="es-MX" dirty="0">
                <a:solidFill>
                  <a:srgbClr val="000000"/>
                </a:solidFill>
                <a:cs typeface="Calibri" panose="020F0502020204030204" pitchFamily="34" charset="0"/>
              </a:rPr>
              <a:t>Laserfiche es responsable de asegurar el acceso a los recursos de Laserfiche Cloud alojados en AWS. </a:t>
            </a:r>
          </a:p>
          <a:p>
            <a:pPr eaLnBrk="1" hangingPunct="1">
              <a:spcBef>
                <a:spcPct val="0"/>
              </a:spcBef>
              <a:buFontTx/>
              <a:buChar char="•"/>
            </a:pPr>
            <a:r>
              <a:rPr lang="es-MX" altLang="es-MX" dirty="0">
                <a:solidFill>
                  <a:srgbClr val="000000"/>
                </a:solidFill>
                <a:cs typeface="Calibri" panose="020F0502020204030204" pitchFamily="34" charset="0"/>
              </a:rPr>
              <a:t>Usted es responsable de configurar las opciones de seguridad de Laserfiche disponibles para limitar el acceso a su repositorio de Laserfiche Cloud. </a:t>
            </a:r>
          </a:p>
          <a:p>
            <a:pPr eaLnBrk="1" hangingPunct="1">
              <a:spcBef>
                <a:spcPct val="0"/>
              </a:spcBef>
              <a:buFontTx/>
              <a:buChar char="•"/>
            </a:pPr>
            <a:r>
              <a:rPr lang="es-MX" altLang="es-MX" dirty="0">
                <a:solidFill>
                  <a:srgbClr val="000000"/>
                </a:solidFill>
                <a:cs typeface="Calibri" panose="020F0502020204030204" pitchFamily="34" charset="0"/>
              </a:rPr>
              <a:t>Laserfiche tiene una política de contraseña para el entorno de producción de Laserfiche Cloud AWS que incluye un requisito de complejidad. </a:t>
            </a:r>
          </a:p>
          <a:p>
            <a:pPr eaLnBrk="1" hangingPunct="1">
              <a:spcBef>
                <a:spcPct val="0"/>
              </a:spcBef>
              <a:buFontTx/>
              <a:buChar char="•"/>
            </a:pPr>
            <a:r>
              <a:rPr lang="es-MX" altLang="es-MX" dirty="0">
                <a:solidFill>
                  <a:srgbClr val="000000"/>
                </a:solidFill>
                <a:cs typeface="Calibri" panose="020F0502020204030204" pitchFamily="34" charset="0"/>
              </a:rPr>
              <a:t>Cada repositorio de Laserfiche incluye una cuenta de sistema integrada que puede habilitar temporalmente para solucionar problemas. Puede otorgar acceso temporal a los ingenieros de soporte del proveedor de soluciones a su cuenta de Laserfiche Cloud a través de esta cuenta de sistema integrada. Como parte de este proceso, también puede configurar la seguridad para limitar a qué puede acceder esta cuenta de soporte en su repositorio Laserfiche. </a:t>
            </a:r>
          </a:p>
          <a:p>
            <a:pPr eaLnBrk="1" hangingPunct="1">
              <a:spcBef>
                <a:spcPct val="0"/>
              </a:spcBef>
              <a:buFontTx/>
              <a:buChar char="•"/>
            </a:pPr>
            <a:r>
              <a:rPr lang="es-MX" altLang="es-MX" dirty="0">
                <a:solidFill>
                  <a:srgbClr val="000000"/>
                </a:solidFill>
                <a:cs typeface="Calibri" panose="020F0502020204030204" pitchFamily="34" charset="0"/>
              </a:rPr>
              <a:t>El proceso de desarrollo de Laserfiche Cloud sigue las mejores prácticas de desarrollo de software seguro. WhiteHat Security (https://www.whitehatsec.com), líder en la industria de seguridad web, realiza un análisis continuo del código estático y dinámico en los productos de Laserfiche Cloud. </a:t>
            </a:r>
          </a:p>
          <a:p>
            <a:pPr eaLnBrk="1" hangingPunct="1">
              <a:spcBef>
                <a:spcPct val="0"/>
              </a:spcBef>
              <a:buFontTx/>
              <a:buChar char="•"/>
            </a:pPr>
            <a:r>
              <a:rPr lang="es-MX" altLang="es-MX" dirty="0">
                <a:solidFill>
                  <a:srgbClr val="000000"/>
                </a:solidFill>
                <a:cs typeface="Calibri" panose="020F0502020204030204" pitchFamily="34" charset="0"/>
              </a:rPr>
              <a:t>Laserfiche sigue un enfoque estandarizado para actualizar el entorno de producción de Laserfiche Cloud, evitando tiempos muertos no deseados en su cuenta de Laserfiche Cloud. </a:t>
            </a:r>
          </a:p>
          <a:p>
            <a:pPr eaLnBrk="1" hangingPunct="1">
              <a:spcBef>
                <a:spcPct val="0"/>
              </a:spcBef>
              <a:buFontTx/>
              <a:buChar char="•"/>
            </a:pPr>
            <a:r>
              <a:rPr lang="es-MX" altLang="es-MX" dirty="0">
                <a:solidFill>
                  <a:srgbClr val="000000"/>
                </a:solidFill>
                <a:cs typeface="Calibri" panose="020F0502020204030204" pitchFamily="34" charset="0"/>
              </a:rPr>
              <a:t>Laserfiche sigue los procedimientos estándar de la industria para diagnosticar y resolver los problemas que puedan afectar su negocio. Los ingenieros de Laserfiche Cloud pueden ver y monitorear el estatus de los recursos de AWS a través de una consola integrada de administración del sistema. </a:t>
            </a:r>
          </a:p>
          <a:p>
            <a:pPr eaLnBrk="1" hangingPunct="1">
              <a:spcBef>
                <a:spcPct val="0"/>
              </a:spcBef>
              <a:buFontTx/>
              <a:buChar char="•"/>
            </a:pPr>
            <a:r>
              <a:rPr lang="es-MX" altLang="es-MX" dirty="0">
                <a:solidFill>
                  <a:srgbClr val="000000"/>
                </a:solidFill>
                <a:cs typeface="Calibri" panose="020F0502020204030204" pitchFamily="34" charset="0"/>
              </a:rPr>
              <a:t>Laserfiche incorpora una variedad de medidas de seguridad para proteger los datos contra accesos no autorizados mientras estén almacenados en el repositorio o en tránsito a través de la red. </a:t>
            </a:r>
          </a:p>
          <a:p>
            <a:pPr eaLnBrk="1" hangingPunct="1">
              <a:spcBef>
                <a:spcPct val="0"/>
              </a:spcBef>
              <a:buFontTx/>
              <a:buChar char="•"/>
            </a:pPr>
            <a:r>
              <a:rPr lang="es-MX" altLang="es-MX" dirty="0">
                <a:solidFill>
                  <a:srgbClr val="000000"/>
                </a:solidFill>
                <a:cs typeface="Calibri" panose="020F0502020204030204" pitchFamily="34" charset="0"/>
              </a:rPr>
              <a:t>Los recursos de producción de Laserfiche Cloud residen en la región AWS de West 2 (Oregon) de los EE. UU. </a:t>
            </a:r>
          </a:p>
          <a:p>
            <a:pPr eaLnBrk="1" hangingPunct="1">
              <a:spcBef>
                <a:spcPct val="0"/>
              </a:spcBef>
              <a:buFontTx/>
              <a:buChar char="•"/>
            </a:pPr>
            <a:r>
              <a:rPr lang="es-MX" altLang="es-MX" dirty="0">
                <a:solidFill>
                  <a:srgbClr val="000000"/>
                </a:solidFill>
                <a:cs typeface="Calibri" panose="020F0502020204030204" pitchFamily="34" charset="0"/>
              </a:rPr>
              <a:t>El entorno de producción Laserfiche Cloud AWS es una red separada de la red corporativa Laserfiche y requiere credenciales de acceso diferentes. </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11</a:t>
            </a:fld>
            <a:endParaRPr lang="en-US" dirty="0"/>
          </a:p>
        </p:txBody>
      </p:sp>
    </p:spTree>
    <p:extLst>
      <p:ext uri="{BB962C8B-B14F-4D97-AF65-F5344CB8AC3E}">
        <p14:creationId xmlns:p14="http://schemas.microsoft.com/office/powerpoint/2010/main" val="135408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s-MX" altLang="es-MX" dirty="0">
                <a:solidFill>
                  <a:srgbClr val="000000"/>
                </a:solidFill>
                <a:cs typeface="Calibri" panose="020F0502020204030204" pitchFamily="34" charset="0"/>
              </a:rPr>
              <a:t>Reduce costos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Cloud reduce los costos de infraestructura y administración de TI</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Normalmente los costos del software en la nube son clasificados como un gasto operativo, lo cual elimina la necesidad de aprobar un gran gasto de capital. Se puede añadir almacenamiento a un costo mucho menor y a un nivel más fácilmente escalable que el comprar activos de hardware.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 la nube, los costos de soporte y mantenimiento están incluidos en su contrato anual, lo cual facilita la preparación de presupuestos. </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El rendimiento del sistema no está condicionado por la antigüedad del hardware.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Todos usan la misma versión, por lo cual, es mucho más sencillo planificar</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El soporte de TI no necesita ir al sitio, se puede trabajar en cualquier problema de forma remota </a:t>
            </a:r>
          </a:p>
          <a:p>
            <a:pPr marL="171450" indent="-171450" eaLnBrk="1" hangingPunct="1">
              <a:spcBef>
                <a:spcPct val="0"/>
              </a:spcBef>
              <a:buFontTx/>
              <a:buChar char="•"/>
            </a:pPr>
            <a:r>
              <a:rPr lang="es-MX" altLang="es-MX" dirty="0">
                <a:solidFill>
                  <a:srgbClr val="000000"/>
                </a:solidFill>
                <a:cs typeface="Calibri" panose="020F0502020204030204" pitchFamily="34" charset="0"/>
              </a:rPr>
              <a:t>Aumenta el control</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puede optimizar y desarrollar la mejor experiencia para nuestros clientes.  </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nunca depende de la configuración de hardware o de red de la organización. </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Cloud puede implementar actualizaciones automáticas, generalmente más rápido que una solución local, lo cual le brinda la mejor versión del software cada vez </a:t>
            </a:r>
          </a:p>
          <a:p>
            <a:pPr marL="171450" indent="-171450" eaLnBrk="1" hangingPunct="1">
              <a:spcBef>
                <a:spcPct val="0"/>
              </a:spcBef>
              <a:buFontTx/>
              <a:buChar char="•"/>
            </a:pPr>
            <a:r>
              <a:rPr lang="es-MX" altLang="es-MX" dirty="0">
                <a:solidFill>
                  <a:srgbClr val="000000"/>
                </a:solidFill>
                <a:cs typeface="Calibri" panose="020F0502020204030204" pitchFamily="34" charset="0"/>
              </a:rPr>
              <a:t>Más ágil</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Cloud requiere menos participación técnica interna para la implementación, las actualizaciones y los cambios.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es más ágil y capaz de impulsar la funcionalidad de manera iterativa.  </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puede responder a los problemas del producto y enviar actualizaciones constantemente. </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 la nube, se puede añadir almacenamiento a un costo mucho menor y es más escalable que comprar activos de hardware.</a:t>
            </a:r>
          </a:p>
          <a:p>
            <a:pPr marL="171450" indent="-171450" eaLnBrk="1" hangingPunct="1">
              <a:spcBef>
                <a:spcPct val="0"/>
              </a:spcBef>
              <a:buFontTx/>
              <a:buChar char="•"/>
            </a:pPr>
            <a:r>
              <a:rPr lang="es-MX" altLang="es-MX" dirty="0">
                <a:solidFill>
                  <a:srgbClr val="000000"/>
                </a:solidFill>
                <a:cs typeface="Calibri" panose="020F0502020204030204" pitchFamily="34" charset="0"/>
              </a:rPr>
              <a:t>Mejor estado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Los datos del repositorio se respaldan cada 6 horas. Las copias de seguridad de la base de datos están encriptadas y son almacenadas en Amazon S3 (Servicio de almacenamiento simple). Las copias de seguridad nunca se sobrescriben y todas las copias de seguridad se guardan por lo menos 14 días. Siempre se conservan las 3 copias de seguridad más recientes.  </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12</a:t>
            </a:fld>
            <a:endParaRPr lang="en-US" dirty="0"/>
          </a:p>
        </p:txBody>
      </p:sp>
    </p:spTree>
    <p:extLst>
      <p:ext uri="{BB962C8B-B14F-4D97-AF65-F5344CB8AC3E}">
        <p14:creationId xmlns:p14="http://schemas.microsoft.com/office/powerpoint/2010/main" val="377053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s-MX" dirty="0">
                <a:solidFill>
                  <a:srgbClr val="000000"/>
                </a:solidFill>
                <a:cs typeface="Calibri" panose="020F0502020204030204" pitchFamily="34" charset="0"/>
              </a:rPr>
              <a:t>INSTRUCCIONES PARA ESTA DIAPOSITIVA: </a:t>
            </a:r>
          </a:p>
          <a:p>
            <a:pPr eaLnBrk="1" hangingPunct="1">
              <a:spcBef>
                <a:spcPct val="0"/>
              </a:spcBef>
            </a:pPr>
            <a:endParaRPr lang="en-US" altLang="es-MX" i="1" dirty="0"/>
          </a:p>
          <a:p>
            <a:pPr eaLnBrk="1" hangingPunct="1">
              <a:spcBef>
                <a:spcPct val="0"/>
              </a:spcBef>
            </a:pPr>
            <a:r>
              <a:rPr lang="es-MX" altLang="es-MX" dirty="0">
                <a:solidFill>
                  <a:srgbClr val="000000"/>
                </a:solidFill>
                <a:cs typeface="Calibri" panose="020F0502020204030204" pitchFamily="34" charset="0"/>
              </a:rPr>
              <a:t>Este es un plan de implementación de muestra. Puede usar esta diapositiva para destacar su plan de implementación específico ante el cliente al que lo esté presentando. Los servicios son un componente crítico para cualquier implementación y, basándose en los años como revendedor y en experiencia directa, se recomienda que cubra su enfoque de implementación en la propuesta al cliente. Tiene toda la libertad de actualizar esta diapositiva con su propio enfoque y usar parte de nuestro texto de muestra que se ofrece aquí, o de modificar cualquier cosa que considere conveniente.</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14</a:t>
            </a:fld>
            <a:endParaRPr lang="en-US" dirty="0"/>
          </a:p>
        </p:txBody>
      </p:sp>
    </p:spTree>
    <p:extLst>
      <p:ext uri="{BB962C8B-B14F-4D97-AF65-F5344CB8AC3E}">
        <p14:creationId xmlns:p14="http://schemas.microsoft.com/office/powerpoint/2010/main" val="20516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4D954-AFAD-4EEF-8647-D5C026033A2A}" type="slidenum">
              <a:rPr lang="en-US" smtClean="0"/>
              <a:t>15</a:t>
            </a:fld>
            <a:endParaRPr lang="en-US"/>
          </a:p>
        </p:txBody>
      </p:sp>
    </p:spTree>
    <p:extLst>
      <p:ext uri="{BB962C8B-B14F-4D97-AF65-F5344CB8AC3E}">
        <p14:creationId xmlns:p14="http://schemas.microsoft.com/office/powerpoint/2010/main" val="393248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s-MX" dirty="0">
                <a:solidFill>
                  <a:srgbClr val="000000"/>
                </a:solidFill>
                <a:cs typeface="Calibri" panose="020F0502020204030204" pitchFamily="34" charset="0"/>
              </a:rPr>
              <a:t>Un poco de información sobre Laserfiche. Desde 1987, más de 35,000 organizaciones en todo el mundo han confiado en el software Gestión de contenido empresarial de Laserfiche para administrar, proteger y compartir información. Como empresa privada con sede en California, Laserfiche desarrolla soluciones para captura, flujo de trabajo, formularios, firmas electrónicas y gestión de casos que ayudan a las organizaciones a impulsar su valor comercial y a tomar decisiones oportunas e informadas.</a:t>
            </a:r>
          </a:p>
          <a:p>
            <a:pPr eaLnBrk="1" hangingPunct="1">
              <a:spcBef>
                <a:spcPct val="0"/>
              </a:spcBef>
            </a:pPr>
            <a:endParaRPr lang="en-US" altLang="es-MX" dirty="0"/>
          </a:p>
          <a:p>
            <a:pPr eaLnBrk="1" hangingPunct="1">
              <a:spcBef>
                <a:spcPct val="0"/>
              </a:spcBef>
            </a:pPr>
            <a:r>
              <a:rPr lang="es-MX" altLang="es-MX" u="sng" dirty="0">
                <a:solidFill>
                  <a:srgbClr val="000000"/>
                </a:solidFill>
                <a:cs typeface="Calibri" panose="020F0502020204030204" pitchFamily="34" charset="0"/>
              </a:rPr>
              <a:t>Ventajas competitivas</a:t>
            </a:r>
          </a:p>
          <a:p>
            <a:pPr eaLnBrk="1" hangingPunct="1">
              <a:spcBef>
                <a:spcPct val="0"/>
              </a:spcBef>
            </a:pPr>
            <a:r>
              <a:rPr lang="es-MX" altLang="es-MX" dirty="0">
                <a:solidFill>
                  <a:srgbClr val="000000"/>
                </a:solidFill>
                <a:cs typeface="Calibri" panose="020F0502020204030204" pitchFamily="34" charset="0"/>
              </a:rPr>
              <a:t>Laserfiche como compañía ha crecido orgánicamente y no a través de adquisiciones.</a:t>
            </a:r>
          </a:p>
          <a:p>
            <a:pPr eaLnBrk="1" hangingPunct="1">
              <a:spcBef>
                <a:spcPct val="0"/>
              </a:spcBef>
            </a:pPr>
            <a:r>
              <a:rPr lang="es-MX" altLang="es-MX" dirty="0">
                <a:solidFill>
                  <a:srgbClr val="000000"/>
                </a:solidFill>
                <a:cs typeface="Calibri" panose="020F0502020204030204" pitchFamily="34" charset="0"/>
              </a:rPr>
              <a:t>Todos los productos Laserfiche y sus mejoras son desarrollados tomando en cuenta el resto del grupo de productos con características como la funcionalidad de revertir a versiones anteriores de las aplicaciones.</a:t>
            </a:r>
          </a:p>
          <a:p>
            <a:pPr eaLnBrk="1" hangingPunct="1">
              <a:spcBef>
                <a:spcPct val="0"/>
              </a:spcBef>
            </a:pPr>
            <a:r>
              <a:rPr lang="es-MX" altLang="es-MX" dirty="0">
                <a:solidFill>
                  <a:srgbClr val="000000"/>
                </a:solidFill>
                <a:cs typeface="Calibri" panose="020F0502020204030204" pitchFamily="34" charset="0"/>
              </a:rPr>
              <a:t>Su facilidad de uso por la familiaridad con Windows también es un gran diferenciador a la hora de su adopción por parte del usuario.</a:t>
            </a:r>
          </a:p>
          <a:p>
            <a:pPr eaLnBrk="1" hangingPunct="1">
              <a:spcBef>
                <a:spcPct val="0"/>
              </a:spcBef>
            </a:pPr>
            <a:endParaRPr lang="en-US" altLang="es-MX" dirty="0"/>
          </a:p>
          <a:p>
            <a:pPr eaLnBrk="1" hangingPunct="1">
              <a:spcBef>
                <a:spcPct val="0"/>
              </a:spcBef>
            </a:pPr>
            <a:r>
              <a:rPr lang="es-MX" altLang="es-MX" dirty="0">
                <a:solidFill>
                  <a:srgbClr val="000000"/>
                </a:solidFill>
                <a:cs typeface="Calibri" panose="020F0502020204030204" pitchFamily="34" charset="0"/>
              </a:rPr>
              <a:t>Recursos enfocados</a:t>
            </a:r>
          </a:p>
          <a:p>
            <a:pPr eaLnBrk="1" hangingPunct="1">
              <a:spcBef>
                <a:spcPct val="0"/>
              </a:spcBef>
              <a:buFontTx/>
              <a:buChar char="•"/>
            </a:pPr>
            <a:r>
              <a:rPr lang="es-MX" altLang="es-MX" dirty="0">
                <a:solidFill>
                  <a:srgbClr val="000000"/>
                </a:solidFill>
                <a:cs typeface="Calibri" panose="020F0502020204030204" pitchFamily="34" charset="0"/>
              </a:rPr>
              <a:t>Estudios de caso: Laserfiche tiene una biblioteca completa de Estudios de caso que son descripciones generales de alto nivel de la implementación de Laserfiche de un producto o una función específica.</a:t>
            </a:r>
          </a:p>
          <a:p>
            <a:pPr eaLnBrk="1" hangingPunct="1">
              <a:spcBef>
                <a:spcPct val="0"/>
              </a:spcBef>
              <a:buFontTx/>
              <a:buChar char="•"/>
            </a:pPr>
            <a:r>
              <a:rPr lang="es-MX" altLang="es-MX" dirty="0">
                <a:solidFill>
                  <a:srgbClr val="000000"/>
                </a:solidFill>
                <a:cs typeface="Calibri" panose="020F0502020204030204" pitchFamily="34" charset="0"/>
              </a:rPr>
              <a:t>Intercambio de soluciones: una biblioteca completa en la página web de Laserfiche que describe casos de uso muy específicos de productos y funciones de Laserfiche por parte de sus clientes.</a:t>
            </a:r>
          </a:p>
          <a:p>
            <a:pPr eaLnBrk="1" hangingPunct="1">
              <a:spcBef>
                <a:spcPct val="0"/>
              </a:spcBef>
              <a:buFontTx/>
              <a:buChar char="•"/>
            </a:pPr>
            <a:r>
              <a:rPr lang="es-MX" altLang="es-MX" dirty="0">
                <a:solidFill>
                  <a:srgbClr val="000000"/>
                </a:solidFill>
                <a:cs typeface="Calibri" panose="020F0502020204030204" pitchFamily="34" charset="0"/>
              </a:rPr>
              <a:t>Premios Run Smarter: se entregan anualmente en la conferencia Empower a los clientes que usan Laserfiche de las formas más innovadoras.</a:t>
            </a:r>
          </a:p>
          <a:p>
            <a:pPr eaLnBrk="1" hangingPunct="1">
              <a:spcBef>
                <a:spcPct val="0"/>
              </a:spcBef>
              <a:buFontTx/>
              <a:buChar char="•"/>
            </a:pPr>
            <a:r>
              <a:rPr lang="es-MX" altLang="es-MX" dirty="0">
                <a:solidFill>
                  <a:srgbClr val="000000"/>
                </a:solidFill>
                <a:cs typeface="Calibri" panose="020F0502020204030204" pitchFamily="34" charset="0"/>
              </a:rPr>
              <a:t>Empower - Conferencia anual de Laserfiche que se lleva a cabo en Long Beach, CA. Esta conferencia permite a los clientes aprender en laboratorios prácticos y presentaciones de expertos en ECM. Formación de redes con miles de miembros de la comunidad Laserfiche.</a:t>
            </a:r>
          </a:p>
          <a:p>
            <a:pPr eaLnBrk="1" hangingPunct="1">
              <a:spcBef>
                <a:spcPct val="0"/>
              </a:spcBef>
            </a:pPr>
            <a:endParaRPr lang="en-US" altLang="es-MX" dirty="0"/>
          </a:p>
          <a:p>
            <a:pPr eaLnBrk="1" hangingPunct="1">
              <a:spcBef>
                <a:spcPct val="0"/>
              </a:spcBef>
            </a:pPr>
            <a:r>
              <a:rPr lang="es-MX" altLang="es-MX" dirty="0">
                <a:solidFill>
                  <a:srgbClr val="000000"/>
                </a:solidFill>
                <a:cs typeface="Calibri" panose="020F0502020204030204" pitchFamily="34" charset="0"/>
              </a:rPr>
              <a:t>Programas de soporte</a:t>
            </a:r>
          </a:p>
          <a:p>
            <a:pPr eaLnBrk="1" hangingPunct="1">
              <a:spcBef>
                <a:spcPct val="0"/>
              </a:spcBef>
              <a:buFontTx/>
              <a:buChar char="•"/>
            </a:pPr>
            <a:r>
              <a:rPr lang="es-MX" altLang="es-MX" dirty="0">
                <a:solidFill>
                  <a:srgbClr val="000000"/>
                </a:solidFill>
                <a:cs typeface="Calibri" panose="020F0502020204030204" pitchFamily="34" charset="0"/>
              </a:rPr>
              <a:t>Empower - Conferencia anual de Laserfiche que se lleva a cabo en Long Beach, CA. Esta conferencia permite a los clientes aprender en laboratorios prácticos y presentaciones de expertos en ECM. Formación de redes con miles de miembros de la comunidad Laserfiche.</a:t>
            </a:r>
          </a:p>
          <a:p>
            <a:pPr eaLnBrk="1" hangingPunct="1">
              <a:spcBef>
                <a:spcPct val="0"/>
              </a:spcBef>
              <a:buFontTx/>
              <a:buChar char="•"/>
            </a:pPr>
            <a:r>
              <a:rPr lang="es-MX" altLang="es-MX" dirty="0">
                <a:solidFill>
                  <a:srgbClr val="000000"/>
                </a:solidFill>
                <a:cs typeface="Calibri" panose="020F0502020204030204" pitchFamily="34" charset="0"/>
              </a:rPr>
              <a:t>Laserfiche Answers: una comunidad en línea donde los usuarios pueden enviar preguntas, comentarios o sugerencias y recibir opiniones directas de los expertos de Laserfiche.</a:t>
            </a:r>
          </a:p>
          <a:p>
            <a:pPr eaLnBrk="1" hangingPunct="1">
              <a:spcBef>
                <a:spcPct val="0"/>
              </a:spcBef>
              <a:buFontTx/>
              <a:buChar char="•"/>
            </a:pPr>
            <a:r>
              <a:rPr lang="es-MX" altLang="es-MX" dirty="0">
                <a:solidFill>
                  <a:srgbClr val="000000"/>
                </a:solidFill>
                <a:cs typeface="Calibri" panose="020F0502020204030204" pitchFamily="34" charset="0"/>
              </a:rPr>
              <a:t>Grupos de usuarios: capacitaciones impartidas por profesionales de Laserfiche para que nuestros clientes se conviertan en usuarios activos con mayores capacidades.</a:t>
            </a:r>
          </a:p>
          <a:p>
            <a:pPr eaLnBrk="1" hangingPunct="1">
              <a:spcBef>
                <a:spcPct val="0"/>
              </a:spcBef>
              <a:buFontTx/>
              <a:buChar char="•"/>
            </a:pPr>
            <a:r>
              <a:rPr lang="es-MX" altLang="es-MX" dirty="0">
                <a:solidFill>
                  <a:srgbClr val="000000"/>
                </a:solidFill>
                <a:cs typeface="Calibri" panose="020F0502020204030204" pitchFamily="34" charset="0"/>
              </a:rPr>
              <a:t>Cursos de certificación: Laserfiche creó programas de capacitación que ayudan a los usuarios a familiarizarse con los productos/funciones. ¡Completa lo necesario y conviértete en un usuario certificado!</a:t>
            </a:r>
          </a:p>
          <a:p>
            <a:pPr eaLnBrk="1" hangingPunct="1">
              <a:spcBef>
                <a:spcPct val="0"/>
              </a:spcBef>
              <a:buFontTx/>
              <a:buChar char="•"/>
            </a:pPr>
            <a:r>
              <a:rPr lang="es-MX" altLang="es-MX" dirty="0">
                <a:solidFill>
                  <a:srgbClr val="000000"/>
                </a:solidFill>
                <a:cs typeface="Calibri" panose="020F0502020204030204" pitchFamily="34" charset="0"/>
              </a:rPr>
              <a:t>Capacitación regional: se ofrecen capacitaciones en distintas regiones del país. Estas se llevan a cabo para ayudar a nuestros clientes a familiarizarse más con el producto y convertirse en usuarios con mayores capacidades.</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3</a:t>
            </a:fld>
            <a:endParaRPr lang="en-US" dirty="0"/>
          </a:p>
        </p:txBody>
      </p:sp>
    </p:spTree>
    <p:extLst>
      <p:ext uri="{BB962C8B-B14F-4D97-AF65-F5344CB8AC3E}">
        <p14:creationId xmlns:p14="http://schemas.microsoft.com/office/powerpoint/2010/main" val="358111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s-MX" dirty="0">
                <a:solidFill>
                  <a:srgbClr val="000000"/>
                </a:solidFill>
                <a:cs typeface="Calibri" panose="020F0502020204030204" pitchFamily="34" charset="0"/>
              </a:rPr>
              <a:t>He aquí el conjunto de productos que ofrece Laserfiche Cloud actualmente. Como puede ver, actualmente tenemos Gestión documental, captura multicanal, formularios electrónicos, gestión de archivos, integraciones y funciones de gobierno, riesgo y cumplimiento normativo.</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4</a:t>
            </a:fld>
            <a:endParaRPr lang="en-US" dirty="0"/>
          </a:p>
        </p:txBody>
      </p:sp>
    </p:spTree>
    <p:extLst>
      <p:ext uri="{BB962C8B-B14F-4D97-AF65-F5344CB8AC3E}">
        <p14:creationId xmlns:p14="http://schemas.microsoft.com/office/powerpoint/2010/main" val="160400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s-MX" altLang="es-MX" dirty="0">
                <a:solidFill>
                  <a:srgbClr val="000000"/>
                </a:solidFill>
                <a:cs typeface="Calibri" panose="020F0502020204030204" pitchFamily="34" charset="0"/>
              </a:rPr>
              <a:t>Laserfiche Cloud tiene cuatro componentes principales de gestión documental:</a:t>
            </a:r>
          </a:p>
          <a:p>
            <a:pPr marL="171450" indent="-171450" eaLnBrk="1" hangingPunct="1">
              <a:spcBef>
                <a:spcPct val="0"/>
              </a:spcBef>
              <a:buFontTx/>
              <a:buChar char="•"/>
            </a:pPr>
            <a:r>
              <a:rPr lang="es-MX" altLang="es-MX" dirty="0">
                <a:solidFill>
                  <a:srgbClr val="000000"/>
                </a:solidFill>
                <a:cs typeface="Calibri" panose="020F0502020204030204" pitchFamily="34" charset="0"/>
              </a:rPr>
              <a:t>Control de versiones</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Laserfiche permite guardar las versiones anteriores de un documento en el historial de versiones del documento. Los usuarios de Laserfiche pueden preservar y revisar versiones anteriores del documento, comparar las diferencias entre ambas o volver a una versión anterior si desean descartar los cambios.</a:t>
            </a:r>
          </a:p>
          <a:p>
            <a:pPr marL="171450" indent="-171450" eaLnBrk="1" hangingPunct="1">
              <a:spcBef>
                <a:spcPct val="0"/>
              </a:spcBef>
              <a:buFontTx/>
              <a:buChar char="•"/>
            </a:pPr>
            <a:r>
              <a:rPr lang="es-MX" altLang="es-MX" dirty="0">
                <a:solidFill>
                  <a:srgbClr val="000000"/>
                </a:solidFill>
                <a:cs typeface="Calibri" panose="020F0502020204030204" pitchFamily="34" charset="0"/>
              </a:rPr>
              <a:t>Búsqueda básica y avanzada</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El motor de búsqueda Laserfiche es una herramienta muy poderosa para ayudar a los usuarios a encontrar los documentos que necesiten durante sus procesos comerciales cotidianos. La mayoría de las veces, la gran cantidad de tipos de búsqueda preestablecidos que están disponibles en Laserfiche le darán exactamente lo que necesita, pero a veces es útil recurrir a la sintaxis de búsqueda avanzada.</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La sintaxis de búsqueda avanzada le permite crear varias búsquedas que están más allá de las capacidades de la interfaz de búsqueda.</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No importa cómo prefiera usarla, ya sea para ejecutar una búsqueda única, agregarla como una búsqueda rápida a la que se accede con frecuencia o hacer que forme parte del flujo de trabajo de su proceso comercial: la búsqueda avanzada es una herramienta poderosa que lo ayudará a optimizar y simplificar las actividades cotidianas.</a:t>
            </a:r>
          </a:p>
          <a:p>
            <a:pPr marL="171450" indent="-171450" eaLnBrk="1" hangingPunct="1">
              <a:spcBef>
                <a:spcPct val="0"/>
              </a:spcBef>
              <a:buFontTx/>
              <a:buChar char="•"/>
            </a:pPr>
            <a:r>
              <a:rPr lang="es-MX" altLang="es-MX" dirty="0">
                <a:solidFill>
                  <a:srgbClr val="000000"/>
                </a:solidFill>
                <a:cs typeface="Calibri" panose="020F0502020204030204" pitchFamily="34" charset="0"/>
              </a:rPr>
              <a:t>Metadatos </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Antes de agregar contenido al repositorio, es importante pensar cómo encontrarlo posteriormente. Una de las mejores formas de hacerlo es con metadatos.</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Los metadatos son "datos sobre los datos". En Laserfiche, estos ofrecen información sobre el documento almacenado, como su creador, la fecha/hora de creación y el tipo de documento, por nombrar algunos ejemplos.</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Los metadatos de Laserfiche almacenan cualquier información que usted proporcione o que designe a un documento o carpeta.  Ciertos tipos de metadatos (campos/plantillas, etiquetas y enlaces) hacen que encontrar contenido en su repositorio sea más rápido y sencillo.</a:t>
            </a:r>
          </a:p>
          <a:p>
            <a:pPr marL="171450" indent="-171450" eaLnBrk="1" hangingPunct="1">
              <a:spcBef>
                <a:spcPct val="0"/>
              </a:spcBef>
              <a:buFontTx/>
              <a:buChar char="•"/>
            </a:pPr>
            <a:r>
              <a:rPr lang="es-MX" altLang="es-MX" dirty="0">
                <a:solidFill>
                  <a:srgbClr val="000000"/>
                </a:solidFill>
                <a:cs typeface="Calibri" panose="020F0502020204030204" pitchFamily="34" charset="0"/>
              </a:rPr>
              <a:t>OCR/Indización de texto completo</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El plug-in Zone OCR de Laserfiche es imprescindible para cualquier organización que desee reducir el tiempo de captura manual de datos y automatizar el procesamiento de formularios. </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Con el plug-in Zone OCR, las organizaciones que trabajan con grandes cantidades de formularios tienen el poder de extraer texto, crear índices y llenar campos de las plantillas automáticamente. </a:t>
            </a:r>
          </a:p>
          <a:p>
            <a:pPr marL="685800" lvl="1" indent="-228600" eaLnBrk="1" hangingPunct="1">
              <a:spcBef>
                <a:spcPct val="0"/>
              </a:spcBef>
              <a:buFontTx/>
              <a:buChar char="•"/>
            </a:pPr>
            <a:r>
              <a:rPr lang="es-MX" altLang="es-MX" dirty="0">
                <a:solidFill>
                  <a:srgbClr val="000000"/>
                </a:solidFill>
                <a:cs typeface="Calibri" panose="020F0502020204030204" pitchFamily="34" charset="0"/>
              </a:rPr>
              <a:t>Para comenzar, establezca el área legible de un formulario especificando sus medidas. Luego, establezca estándares mínimos para el proceso de OCR, para que Laserfiche le advierta si algún formulario no está "en condiciones". A partir de ese momento, simplemente escanee los formularios y deje que Laserfiche extraiga automáticamente el texto y llene los campos de la plantilla. Es así de fácil.</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5</a:t>
            </a:fld>
            <a:endParaRPr lang="en-US" dirty="0"/>
          </a:p>
        </p:txBody>
      </p:sp>
    </p:spTree>
    <p:extLst>
      <p:ext uri="{BB962C8B-B14F-4D97-AF65-F5344CB8AC3E}">
        <p14:creationId xmlns:p14="http://schemas.microsoft.com/office/powerpoint/2010/main" val="243636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s-MX" altLang="es-MX" dirty="0">
                <a:solidFill>
                  <a:srgbClr val="000000"/>
                </a:solidFill>
                <a:cs typeface="Calibri" panose="020F0502020204030204" pitchFamily="34" charset="0"/>
              </a:rPr>
              <a:t>Laserfiche Cloud tiene una variedad de formas en las que puede capturar documentos y subirlos al sistema.</a:t>
            </a:r>
          </a:p>
          <a:p>
            <a:pPr marL="171450" indent="-171450" eaLnBrk="1" hangingPunct="1">
              <a:spcBef>
                <a:spcPct val="0"/>
              </a:spcBef>
              <a:buFontTx/>
              <a:buChar char="•"/>
            </a:pPr>
            <a:endParaRPr lang="en-US" altLang="es-MX" dirty="0"/>
          </a:p>
          <a:p>
            <a:pPr marL="171450" indent="-171450" eaLnBrk="1" hangingPunct="1">
              <a:spcBef>
                <a:spcPct val="0"/>
              </a:spcBef>
              <a:buFontTx/>
              <a:buChar char="•"/>
            </a:pPr>
            <a:r>
              <a:rPr lang="es-MX" altLang="es-MX" dirty="0">
                <a:solidFill>
                  <a:srgbClr val="000000"/>
                </a:solidFill>
                <a:cs typeface="Calibri" panose="020F0502020204030204" pitchFamily="34" charset="0"/>
              </a:rPr>
              <a:t>Captura con dispositivos móviles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 aplicación móvil Laserfiche ofrece un sistema de captura de imágenes de documentos para crear contenido y trabajar con documentos en dispositivos iOS, Android y Windows. Es su propio sistema de captura de imágenes de documentos. </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 la captura móvil usted puede: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Convertir fotos capturadas con teléfonos y tabletas en documentos digitales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Hacer que se puedan realizar búsquedas en todo el texto del contenido capturado en dispositivos móviles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Iniciar y participar en procesos comerciales automatizados desde cualquier lugar</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Capturar documentos de texto frágiles, de archivo o de tamaño inusual y transformarlos en archivos digitales en los que pueden realizarse búsquedas sin comprar un escáner especializado. </a:t>
            </a:r>
          </a:p>
          <a:p>
            <a:pPr marL="171450" indent="-171450" eaLnBrk="1" hangingPunct="1">
              <a:spcBef>
                <a:spcPct val="0"/>
              </a:spcBef>
              <a:buFontTx/>
              <a:buChar char="•"/>
            </a:pPr>
            <a:endParaRPr lang="en-US" altLang="es-MX" dirty="0"/>
          </a:p>
          <a:p>
            <a:pPr marL="171450" indent="-171450" eaLnBrk="1" hangingPunct="1">
              <a:spcBef>
                <a:spcPct val="0"/>
              </a:spcBef>
              <a:buFontTx/>
              <a:buChar char="•"/>
            </a:pPr>
            <a:r>
              <a:rPr lang="es-MX" altLang="es-MX" dirty="0">
                <a:solidFill>
                  <a:srgbClr val="000000"/>
                </a:solidFill>
                <a:cs typeface="Calibri" panose="020F0502020204030204" pitchFamily="34" charset="0"/>
              </a:rPr>
              <a:t>MFP/Captura universal</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 los MFP (periféricos multifuncionales) puede tomar información de sus copiadoras digitales, escáneres y faxes híbridos. Puede simplemente almacenar la información a su sistema de Gestión documental directamente desde el MFP.</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 Universal Capture puede procesar imágenes que haya escaneado o imágenes que haya impreso con Snapshot y que tenga guardadas en una computadora o unidad de red. Además, esta función le permitirá procesar archivos electrónicos que haya guardado en su computadora o unidad de red.</a:t>
            </a:r>
          </a:p>
          <a:p>
            <a:pPr marL="171450" indent="-171450" eaLnBrk="1" hangingPunct="1">
              <a:spcBef>
                <a:spcPct val="0"/>
              </a:spcBef>
              <a:buFontTx/>
              <a:buChar char="•"/>
            </a:pPr>
            <a:endParaRPr lang="en-US" altLang="es-MX" dirty="0"/>
          </a:p>
          <a:p>
            <a:pPr marL="171450" indent="-171450" eaLnBrk="1" hangingPunct="1">
              <a:spcBef>
                <a:spcPct val="0"/>
              </a:spcBef>
              <a:buFontTx/>
              <a:buChar char="•"/>
            </a:pPr>
            <a:r>
              <a:rPr lang="es-MX" altLang="es-MX" dirty="0">
                <a:solidFill>
                  <a:srgbClr val="000000"/>
                </a:solidFill>
                <a:cs typeface="Calibri" panose="020F0502020204030204" pitchFamily="34" charset="0"/>
              </a:rPr>
              <a:t>Importación electrónica</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 importación electrónica le permite guardar documentos directamente desde aplicaciones de Microsoft Office con la integración de Microsoft Office.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Guardar documentos electrónicos en su repositorio desde su computadora es fácil, ya que simplemente puede arrastrar y soltar archivos electrónicos en el repositorio.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Si desea importar documentos desde el correo electrónico, incluyendo los adjuntos, puede hacerlo también con solo un clic.</a:t>
            </a:r>
          </a:p>
          <a:p>
            <a:pPr marL="171450" indent="-171450" eaLnBrk="1" hangingPunct="1">
              <a:spcBef>
                <a:spcPct val="0"/>
              </a:spcBef>
              <a:buFontTx/>
              <a:buChar char="•"/>
            </a:pPr>
            <a:endParaRPr lang="en-US" altLang="es-MX" dirty="0"/>
          </a:p>
          <a:p>
            <a:pPr marL="171450" indent="-171450" eaLnBrk="1" hangingPunct="1">
              <a:spcBef>
                <a:spcPct val="0"/>
              </a:spcBef>
              <a:buFontTx/>
              <a:buChar char="•"/>
            </a:pPr>
            <a:r>
              <a:rPr lang="es-MX" altLang="es-MX" dirty="0">
                <a:solidFill>
                  <a:srgbClr val="000000"/>
                </a:solidFill>
                <a:cs typeface="Calibri" panose="020F0502020204030204" pitchFamily="34" charset="0"/>
              </a:rPr>
              <a:t>Escaneo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 forma más fácil de capturar documentos en su repositorio Laserfiche es con Laserfiche Scanning, una herramienta de escaneo incorporada que le permite convertir archivos de papel en documentos electrónicos, limpiar la calidad de imagen de las imágenes escaneadas y archivar automáticamente los documentos en la carpeta correspondiente en una sola sesión.</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El modo básico de Laserfiche Scanning es un método rápido y simple para importar documentos individuales uno por uno. Esta configuración es ideal cuando no se está trabajando con grandes volúmenes de papel.</a:t>
            </a:r>
          </a:p>
          <a:p>
            <a:pPr marL="171450" indent="-171450" eaLnBrk="1" hangingPunct="1">
              <a:spcBef>
                <a:spcPct val="0"/>
              </a:spcBef>
            </a:pPr>
            <a:r>
              <a:rPr lang="en-US" altLang="es-MX" dirty="0"/>
              <a:t>\</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6</a:t>
            </a:fld>
            <a:endParaRPr lang="en-US" dirty="0"/>
          </a:p>
        </p:txBody>
      </p:sp>
    </p:spTree>
    <p:extLst>
      <p:ext uri="{BB962C8B-B14F-4D97-AF65-F5344CB8AC3E}">
        <p14:creationId xmlns:p14="http://schemas.microsoft.com/office/powerpoint/2010/main" val="225078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s-MX" dirty="0">
                <a:solidFill>
                  <a:srgbClr val="000000"/>
                </a:solidFill>
                <a:cs typeface="Calibri" panose="020F0502020204030204" pitchFamily="34" charset="0"/>
              </a:rPr>
              <a:t>Gestión de archivos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 administración de archivos en formato electrónico es la forma más segura de garantizar que todos los documentos de su archivo se mantengan en un formato que cumpla las normas establecidas y sea fácil de consultar. El principal beneficio de la Gestión de archivos es realmente reducir la responsabilidad que asume el cliente por preservar los documentos demasiado tiempo o por destruirlos o eliminarlos demasiado pronto.</a:t>
            </a:r>
          </a:p>
          <a:p>
            <a:pPr marL="628650" lvl="1" indent="-171450" eaLnBrk="1" hangingPunct="1">
              <a:spcBef>
                <a:spcPct val="0"/>
              </a:spcBef>
              <a:buFontTx/>
              <a:buChar char="•"/>
            </a:pPr>
            <a:endParaRPr lang="en-US" altLang="es-MX" dirty="0"/>
          </a:p>
          <a:p>
            <a:pPr marL="628650" lvl="1" indent="-171450" eaLnBrk="1" hangingPunct="1">
              <a:spcBef>
                <a:spcPct val="0"/>
              </a:spcBef>
              <a:buFontTx/>
              <a:buChar char="•"/>
            </a:pPr>
            <a:endParaRPr lang="en-US" altLang="es-MX" dirty="0"/>
          </a:p>
          <a:p>
            <a:pPr eaLnBrk="1" hangingPunct="1">
              <a:spcBef>
                <a:spcPct val="0"/>
              </a:spcBef>
              <a:buFontTx/>
              <a:buChar char="•"/>
            </a:pPr>
            <a:r>
              <a:rPr lang="es-MX" altLang="es-MX" dirty="0">
                <a:solidFill>
                  <a:srgbClr val="000000"/>
                </a:solidFill>
                <a:cs typeface="Calibri" panose="020F0502020204030204" pitchFamily="34" charset="0"/>
              </a:rPr>
              <a:t>Gestión del ciclo de vida</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 la gestión del ciclo de vida de los archivos, Laserfiche le permite ejecutar políticas en toda la empresa, independientemente del formato, ubicación o contenido de sus archivos y sin capacitación adicional del personal. Además, puede utilizar el enfoque transparente de gestión de archivos para crear un plan archivado y administrar los calendarios de retención sin interferir con la línea comercial de ningún departamento.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Si necesita encontrar un archivo específico, puede buscar por estatus o ubicación.</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Incluso puede generar informes que muestren dónde están los archivos durante su ciclo de vida y cuáles son elegibles para ser transferidos, para acceder a ellos o para ser destruidos.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Para demostrar que se siguieron las reglas de retención correspondientes puede mostrar cualquier disposición posterior de metadatos e información de auditoría.</a:t>
            </a:r>
          </a:p>
          <a:p>
            <a:pPr marL="628650" lvl="1" indent="-171450" eaLnBrk="1" hangingPunct="1">
              <a:spcBef>
                <a:spcPct val="0"/>
              </a:spcBef>
              <a:buFontTx/>
              <a:buChar char="•"/>
            </a:pPr>
            <a:endParaRPr lang="en-US" altLang="es-MX" dirty="0"/>
          </a:p>
          <a:p>
            <a:pPr eaLnBrk="1" hangingPunct="1">
              <a:spcBef>
                <a:spcPct val="0"/>
              </a:spcBef>
              <a:buFontTx/>
              <a:buChar char="•"/>
            </a:pPr>
            <a:r>
              <a:rPr lang="es-MX" altLang="es-MX" dirty="0">
                <a:solidFill>
                  <a:srgbClr val="000000"/>
                </a:solidFill>
                <a:cs typeface="Calibri" panose="020F0502020204030204" pitchFamily="34" charset="0"/>
              </a:rPr>
              <a:t>Retenciones legales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Cuando una organización se enfrenta a un litigio, su programa de gestión de archivos es sometido a pruebas intensas.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contiene tecnología ERM. Esta es distinta a los sistemas de formación de imágenes o de gestión documental que se especializan en captura de papel y gestión documental. La tecnología ERM va un paso más allá al aplicar automáticamente políticas de registros armonizadas en toda la organización y tener controles establecidos que protejan los archivos de pérdidas y alteraciones.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Cuando se pasa a un formato digital, es particularmente importante no solo mantener sino mejorar el control de sus archivos en cada etapa de su ciclo de vida. El sistema ERM debe ofrecer múltiples formas de rastrear cada interacción con el archivo desde el momento en que es creado hasta el día en que es destruido.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 aplicaciones de gestión de archivos digitales y de documentos pueden ser una pieza del rompecabezas del descubrimiento electrónico. Si bien no resuelven por sí solos el problema de administrar ESI, ofrecen una clave importante para desarrollar una política de administración de archivos a lo largo de toda la empresa que pueda proteger a su organización ante la amenaza de litigios.</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7</a:t>
            </a:fld>
            <a:endParaRPr lang="en-US" dirty="0"/>
          </a:p>
        </p:txBody>
      </p:sp>
    </p:spTree>
    <p:extLst>
      <p:ext uri="{BB962C8B-B14F-4D97-AF65-F5344CB8AC3E}">
        <p14:creationId xmlns:p14="http://schemas.microsoft.com/office/powerpoint/2010/main" val="296151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s-MX" dirty="0">
                <a:solidFill>
                  <a:srgbClr val="000000"/>
                </a:solidFill>
                <a:cs typeface="Calibri" panose="020F0502020204030204" pitchFamily="34" charset="0"/>
              </a:rPr>
              <a:t>Gobierno, riesgo y cumplimiento normativo</a:t>
            </a:r>
          </a:p>
          <a:p>
            <a:pPr eaLnBrk="1" hangingPunct="1">
              <a:spcBef>
                <a:spcPct val="0"/>
              </a:spcBef>
              <a:buFontTx/>
              <a:buChar char="•"/>
            </a:pPr>
            <a:r>
              <a:rPr lang="es-MX" altLang="es-MX" dirty="0">
                <a:solidFill>
                  <a:srgbClr val="000000"/>
                </a:solidFill>
                <a:cs typeface="Calibri" panose="020F0502020204030204" pitchFamily="34" charset="0"/>
              </a:rPr>
              <a:t>Seguridad granular: para habilitar la administración documental segura, administre los derechos de acceso usando seguridad granular.</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En Laserfiche Cloud puede configurar controles de diseño y acceso para administrar el acceso a contenidos confidenciales.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le permite restringir el acceso a carpetas, documentos, campos, anotaciones y otras propiedades granulares de los documentos.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Mediante el uso de etiquetas individuales de seguridad en los documentos puede controlar exactamente quién puede ver el contenido.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Sin configurar los ajustes de seguridad para cada documento, puede usar filtros de seguridad para variar los derechos de acceso dentro de las carpetas.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También puede configurar quién puede crear plantillas de documentos, crear enlaces entre documentos y aplicar sellos y otras anotaciones.</a:t>
            </a:r>
          </a:p>
          <a:p>
            <a:pPr eaLnBrk="1" hangingPunct="1">
              <a:spcBef>
                <a:spcPct val="0"/>
              </a:spcBef>
              <a:buFontTx/>
              <a:buChar char="•"/>
            </a:pPr>
            <a:r>
              <a:rPr lang="es-MX" altLang="es-MX" dirty="0">
                <a:solidFill>
                  <a:srgbClr val="000000"/>
                </a:solidFill>
                <a:cs typeface="Calibri" panose="020F0502020204030204" pitchFamily="34" charset="0"/>
              </a:rPr>
              <a:t>Distribución de privilegios de administrador</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Los privilegios son derechos especiales que otorgan la capacidad de realizar operaciones relacionadas con la administración de un repositorio de Laserfiche.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Los privilegios pueden ser divididos entre distintos tipos de administradores.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Por ejemplo: a un administrador de alto nivel se le pueden otorgar privilegios de Administrar el acceso para captura y Administrar metadatos, y al administrador de departamento el de Administrar plantillas y campos y Administrar sellos.</a:t>
            </a:r>
          </a:p>
          <a:p>
            <a:pPr eaLnBrk="1" hangingPunct="1">
              <a:spcBef>
                <a:spcPct val="0"/>
              </a:spcBef>
              <a:buFontTx/>
              <a:buChar char="•"/>
            </a:pPr>
            <a:r>
              <a:rPr lang="es-MX" altLang="es-MX" dirty="0">
                <a:solidFill>
                  <a:srgbClr val="000000"/>
                </a:solidFill>
                <a:cs typeface="Calibri" panose="020F0502020204030204" pitchFamily="34" charset="0"/>
              </a:rPr>
              <a:t>Informe de seguimiento para auditorías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Todo lo que ocurre dentro del repositorio Laserfiche de una organización puede ser monitoreado y usado para realizar informes a través de Laserfiche Audit Trail.</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Audit Trail maximiza la gestión documental al permitir un seguimiento preciso del uso de los documentos.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Ahora puede controlar fácilmente quién ha estado viendo cuáles documentos y cuándo. Ya sea que esté monitoreando documentos de casos confidenciales que tienen que estar seguros, monitoreando la productividad del personal o documentando la actividad de búsqueda en los archivos públicos, Audit Trail le permite hacerlo todo.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También asegura que esta información esté siempre disponible a través de bitácoras de auditoría fáciles de comprender. Con Laserfiche Audit Trail como recurso adicional, el monitoreo integral de archivos está literalmente al alcance de su mano.</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8</a:t>
            </a:fld>
            <a:endParaRPr lang="en-US" dirty="0"/>
          </a:p>
        </p:txBody>
      </p:sp>
    </p:spTree>
    <p:extLst>
      <p:ext uri="{BB962C8B-B14F-4D97-AF65-F5344CB8AC3E}">
        <p14:creationId xmlns:p14="http://schemas.microsoft.com/office/powerpoint/2010/main" val="67237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s-MX" dirty="0">
                <a:solidFill>
                  <a:srgbClr val="000000"/>
                </a:solidFill>
                <a:cs typeface="Calibri" panose="020F0502020204030204" pitchFamily="34" charset="0"/>
              </a:rPr>
              <a:t>Integraciones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Connector</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Laserfiche Connector facilita la búsqueda de aplicaciones de terceros en el repositorio de Laserfiche y escanea el contenido de estas aplicaciones.</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Puede realizar una búsqueda en Laserfiche basada en elementos legibles, como el número de cuenta, el nombre del cliente o la fecha.</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Connector elimina la necesidad de volver a escribir o copiar y pegar texto de un programa a otro mediante el uso de información en la aplicación principal para encontrar documentos relacionados en Laserfiche.</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Luego puede insertar el contenido en Laserfiche directamente desde las aplicaciones de terceros.</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Use Connector para iniciar automáticamente el escaneo Laserfiche desde cualquier aplicación activa, llenar metadatos y almacenar el nuevo documento en la carpeta correcta.</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Simplemente elija si las acciones son activadas con un atajo del teclado, un botón en la aplicación o ambos.</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Laserfiche Connector es quizás la mejora más importante que Laserfiche ha puesto a su disposición. Le permite obtener toda la información de Laserfiche en otra aplicación con un solo clic. No se requiere codificación, lo que hace que las integraciones sean muy sencillas.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 App</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La integración de Laserfiche con Laser App permite a los usuarios de Laser App hacer uso de todas sus funciones normales, como llenar formularios en la interfaz de Laser App®, pero con la capacidad adicional de publicar estos formularios como PDF en Laserfiche para su validación y procesamiento posterior. Se pueden reutilizar los metadatos para configurar a qué carpeta se envía el formulario, cuál será el nombre del documento, y se pueden asignar los campos del formulario Laser App® a los campos de Laserfiche.</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La integración de Laserfiche con Laser App admite todos los tipos de formularios proporcionados por Laser App.</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El servicio de importación configurable le permite capturar los datos que necesita para su validación, incluyendo la información sobre el agente que llena el formulario, la información de CRM del cliente y cualquier dato escrito en el formulario.</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Su configuración fácil y centralizada le permite implementarla rápidamente en una gran cantidad de instalaciones de escritorio de los clientes de Laser App.</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Asegure cada paso del proceso de archivado utilizando SSL para garantizar la integridad de los documentos de su cliente.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DocuSign</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DocuSign® es el estándar global para las firmas electrónicas y el líder en la gestión de transacciones con firmas electrónicas. DocuSign automatiza los procesos manuales en papel con la única plataforma abierta, independiente y basada en estándares para administrar todos los aspectos de las transacciones comerciales documentadas, incluyendo la gestión de la identidad, la autenticación, la firma electrónica, la recopilación de formularios/datos, la colaboración, la automatización del flujo de trabajo, pagos y almacenamiento.</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DocuSign acelera las transacciones para aumentar la velocidad de los resultados, reducir los costos y deleitar a los clientes con la red global más fácil, rápida y segura para enviar, firmar, monitorear y almacenar documentos en la nube. DocuSign ayuda a las empresas a recopilar información y pagos de forma segura, automatizar los flujos de trabajo y firmar cualquier cosa, en cualquier lugar, en cualquier momento y en cualquier dispositivo para hacer negocios más rápido y mejor.</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La integración de Laserfiche con DocuSign permite a los usuarios iniciar un proceso de firma dentro de Laserfiche Web Access. Los usuarios pueden seleccionar el tipo de proceso de firma que van a iniciar y adjuntar los documentos que deben ser parte de ese proceso. Además, una vez que se completa el proceso de firma, los documentos vuelven a ser importados al Repositorio Laserfiche desde DocuSign como nuevas versiones del documento sin firmar. La información capturada durante el proceso de firma puede ser asignada a los campos de metadatos de Laserfiche.</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DocuSign acelera de forma segura los tiempos del ciclo de transacciones para aumentar la velocidad de los resultados, reducir costos y mejorar la satisfacción del cliente.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MS Office</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La integración de MS Office es un componente de Laserfiche que permite a los usuarios aprovechar las funciones de Laserfiche cuando trabajan con documentos de Microsoft Word, hojas de cálculo de Excel, presentaciones de PowerPoint y mensajes de Outlook en sus aplicaciones nativas de Microsoft Office.</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Con la integración de Office, se puede enviar rápidamente archivos a Laserfiche directamente desde las aplicaciones de Office, actualizar documentos electrónicos que ya están en su repositorio desde esas aplicaciones y adjuntar fácilmente documentos de Laserfiche a correos electrónicos de Microsoft Outlook.</a:t>
            </a:r>
          </a:p>
          <a:p>
            <a:pPr marL="1085850" lvl="2" indent="-171450" eaLnBrk="1" hangingPunct="1">
              <a:spcBef>
                <a:spcPct val="0"/>
              </a:spcBef>
              <a:buFontTx/>
              <a:buChar char="•"/>
            </a:pPr>
            <a:r>
              <a:rPr lang="es-MX" altLang="es-MX" dirty="0">
                <a:solidFill>
                  <a:srgbClr val="000000"/>
                </a:solidFill>
                <a:cs typeface="Calibri" panose="020F0502020204030204" pitchFamily="34" charset="0"/>
              </a:rPr>
              <a:t>También se pueden aprovechar los metadatos, las versiones y las funciones de entrada/salida de Laserfiche sin cerrar su documento.</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9</a:t>
            </a:fld>
            <a:endParaRPr lang="en-US" dirty="0"/>
          </a:p>
        </p:txBody>
      </p:sp>
    </p:spTree>
    <p:extLst>
      <p:ext uri="{BB962C8B-B14F-4D97-AF65-F5344CB8AC3E}">
        <p14:creationId xmlns:p14="http://schemas.microsoft.com/office/powerpoint/2010/main" val="338127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altLang="es-MX" dirty="0">
                <a:solidFill>
                  <a:srgbClr val="000000"/>
                </a:solidFill>
                <a:cs typeface="Calibri" panose="020F0502020204030204" pitchFamily="34" charset="0"/>
              </a:rPr>
              <a:t>Formularios</a:t>
            </a:r>
          </a:p>
          <a:p>
            <a:pPr eaLnBrk="1" hangingPunct="1">
              <a:spcBef>
                <a:spcPct val="0"/>
              </a:spcBef>
              <a:buFontTx/>
              <a:buChar char="•"/>
            </a:pPr>
            <a:r>
              <a:rPr lang="es-MX" altLang="es-MX" dirty="0">
                <a:solidFill>
                  <a:srgbClr val="000000"/>
                </a:solidFill>
                <a:cs typeface="Calibri" panose="020F0502020204030204" pitchFamily="34" charset="0"/>
              </a:rPr>
              <a:t>Cree formularios web en minutos con el diseñador de Forms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Los formularios de Laserfiche reemplazan los formularios en papel con formularios web fáciles de diseñar que pueden publicarse en intranets o sitios web públicos.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Posteriormente puede crear y publicar formularios electrónicos con un sistema intuitivo de administración de formularios que no requiere codificación ni secuencias de comandos.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 función de arrastrar y soltar le permite agregar una amplia variedad de campos, casillas de verificación y botones de opción a su formulario para recopilar la información exacta que necesita, en el formato preciso en que la necesita.</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Cambiar el aspecto de un formulario, o agregar y eliminar preguntas  en cualquier momento, sin necesidad de asistencia de programación es algo fácil y rápido.</a:t>
            </a:r>
          </a:p>
          <a:p>
            <a:pPr eaLnBrk="1" hangingPunct="1">
              <a:spcBef>
                <a:spcPct val="0"/>
              </a:spcBef>
              <a:buFontTx/>
              <a:buChar char="•"/>
            </a:pPr>
            <a:r>
              <a:rPr lang="es-MX" altLang="es-MX" dirty="0">
                <a:solidFill>
                  <a:srgbClr val="000000"/>
                </a:solidFill>
                <a:cs typeface="Calibri" panose="020F0502020204030204" pitchFamily="34" charset="0"/>
              </a:rPr>
              <a:t>Administración de tareas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Con la gestión de tareas de Laserfiche Forms puede automatizar los envíos, el enrutamiento y la revisión</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Laserfiche Forms le permite a sus usuarios autorizar a empleados específicos a que creen modelos de procesos compatibles con BPMN arrastrando y soltando.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Los modelos de proceso le permiten iniciar los flujos de trabajo de enrutamiento y aprobación cuando se envíen formularios web.</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Para garantizar que las tareas sean terminadas a tiempo, los formularios generan notificaciones cuando sea necesario.</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Se pueden modificar procesos existentes y agregar usuarios sin la necesidad de instalar ningún software adicional de automatización de procesos empresariales.</a:t>
            </a:r>
          </a:p>
          <a:p>
            <a:pPr eaLnBrk="1" hangingPunct="1">
              <a:spcBef>
                <a:spcPct val="0"/>
              </a:spcBef>
              <a:buFontTx/>
              <a:buChar char="•"/>
            </a:pPr>
            <a:r>
              <a:rPr lang="es-MX" altLang="es-MX" dirty="0">
                <a:solidFill>
                  <a:srgbClr val="000000"/>
                </a:solidFill>
                <a:cs typeface="Calibri" panose="020F0502020204030204" pitchFamily="34" charset="0"/>
              </a:rPr>
              <a:t>Acceso en dispositivos móviles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Forms también tienen acceso a través de las aplicaciones móviles de Laserfiche.</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Tenga las mismas funciones al alcance de su mano a través de su dispositivo móvil.</a:t>
            </a:r>
          </a:p>
          <a:p>
            <a:pPr eaLnBrk="1" hangingPunct="1">
              <a:spcBef>
                <a:spcPct val="0"/>
              </a:spcBef>
              <a:buFontTx/>
              <a:buChar char="•"/>
            </a:pPr>
            <a:r>
              <a:rPr lang="es-MX" altLang="es-MX" dirty="0">
                <a:solidFill>
                  <a:srgbClr val="000000"/>
                </a:solidFill>
                <a:cs typeface="Calibri" panose="020F0502020204030204" pitchFamily="34" charset="0"/>
              </a:rPr>
              <a:t>Informes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Un informe es una lista personalizada de resultados de instancia de un proceso empresarial.</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Al visitar la página de informes, puede ver informes sobre todos los formularios enviados, las tareas pendientes y completadas y los historiales de aprobación.</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La página Informes también muestra todos los informes que le han sido asignados.</a:t>
            </a:r>
          </a:p>
          <a:p>
            <a:pPr marL="628650" lvl="1" indent="-171450" eaLnBrk="1" hangingPunct="1">
              <a:spcBef>
                <a:spcPct val="0"/>
              </a:spcBef>
              <a:buFontTx/>
              <a:buChar char="•"/>
            </a:pPr>
            <a:r>
              <a:rPr lang="es-MX" altLang="es-MX" dirty="0">
                <a:solidFill>
                  <a:srgbClr val="000000"/>
                </a:solidFill>
                <a:cs typeface="Calibri" panose="020F0502020204030204" pitchFamily="34" charset="0"/>
              </a:rPr>
              <a:t>Los administradores de procesos de la empresa pueden crear y asignar informes a los usuarios, permitiéndoles ver resultados de instancias a los que de otra manera no tendrían acceso.</a:t>
            </a:r>
          </a:p>
          <a:p>
            <a:endParaRPr lang="en-US" dirty="0"/>
          </a:p>
        </p:txBody>
      </p:sp>
      <p:sp>
        <p:nvSpPr>
          <p:cNvPr id="4" name="Slide Number Placeholder 3"/>
          <p:cNvSpPr>
            <a:spLocks noGrp="1"/>
          </p:cNvSpPr>
          <p:nvPr>
            <p:ph type="sldNum" sz="quarter" idx="5"/>
          </p:nvPr>
        </p:nvSpPr>
        <p:spPr/>
        <p:txBody>
          <a:bodyPr/>
          <a:lstStyle/>
          <a:p>
            <a:fld id="{60400A07-264D-41FA-8F4B-1954DB7E6903}" type="slidenum">
              <a:rPr lang="en-US" smtClean="0"/>
              <a:pPr/>
              <a:t>10</a:t>
            </a:fld>
            <a:endParaRPr lang="en-US" dirty="0"/>
          </a:p>
        </p:txBody>
      </p:sp>
    </p:spTree>
    <p:extLst>
      <p:ext uri="{BB962C8B-B14F-4D97-AF65-F5344CB8AC3E}">
        <p14:creationId xmlns:p14="http://schemas.microsoft.com/office/powerpoint/2010/main" val="3375540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2DC0FB-E1E5-1B4C-8FA1-0CECC85F5D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00"/>
            <a:ext cx="12192000" cy="6858000"/>
          </a:xfrm>
          <a:prstGeom prst="rect">
            <a:avLst/>
          </a:prstGeom>
        </p:spPr>
      </p:pic>
      <p:sp>
        <p:nvSpPr>
          <p:cNvPr id="10" name="Rounded Rectangle 9">
            <a:extLst>
              <a:ext uri="{FF2B5EF4-FFF2-40B4-BE49-F238E27FC236}">
                <a16:creationId xmlns:a16="http://schemas.microsoft.com/office/drawing/2014/main" id="{605FED95-F1E5-2242-B3FE-81EE9BA133AC}"/>
              </a:ext>
            </a:extLst>
          </p:cNvPr>
          <p:cNvSpPr/>
          <p:nvPr userDrawn="1"/>
        </p:nvSpPr>
        <p:spPr>
          <a:xfrm>
            <a:off x="784782" y="690695"/>
            <a:ext cx="10622435" cy="5190071"/>
          </a:xfrm>
          <a:prstGeom prst="roundRect">
            <a:avLst>
              <a:gd name="adj" fmla="val 10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FA3D0F-7FC6-8B4C-AD69-3ABC0DD43AA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12300" y="6129205"/>
            <a:ext cx="1983817" cy="495954"/>
          </a:xfrm>
          <a:prstGeom prst="rect">
            <a:avLst/>
          </a:prstGeom>
        </p:spPr>
      </p:pic>
      <p:sp>
        <p:nvSpPr>
          <p:cNvPr id="4" name="Text Placeholder 3"/>
          <p:cNvSpPr>
            <a:spLocks noGrp="1"/>
          </p:cNvSpPr>
          <p:nvPr>
            <p:ph type="body" sz="quarter" idx="10" hasCustomPrompt="1"/>
          </p:nvPr>
        </p:nvSpPr>
        <p:spPr>
          <a:xfrm>
            <a:off x="1275079" y="1289871"/>
            <a:ext cx="9464040" cy="1778951"/>
          </a:xfrm>
          <a:prstGeom prst="rect">
            <a:avLst/>
          </a:prstGeom>
        </p:spPr>
        <p:txBody>
          <a:bodyPr anchor="b" anchorCtr="0"/>
          <a:lstStyle>
            <a:lvl1pPr marL="0" indent="0" algn="l">
              <a:buNone/>
              <a:defRPr sz="5400" b="1" cap="none"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title</a:t>
            </a:r>
          </a:p>
        </p:txBody>
      </p:sp>
      <p:sp>
        <p:nvSpPr>
          <p:cNvPr id="5" name="Text Placeholder 3"/>
          <p:cNvSpPr>
            <a:spLocks noGrp="1"/>
          </p:cNvSpPr>
          <p:nvPr>
            <p:ph type="body" sz="quarter" idx="11" hasCustomPrompt="1"/>
          </p:nvPr>
        </p:nvSpPr>
        <p:spPr>
          <a:xfrm>
            <a:off x="1275079" y="3366401"/>
            <a:ext cx="9464040" cy="797148"/>
          </a:xfrm>
          <a:prstGeom prst="rect">
            <a:avLst/>
          </a:prstGeom>
        </p:spPr>
        <p:txBody>
          <a:bodyPr/>
          <a:lstStyle>
            <a:lvl1pPr marL="0" indent="0" algn="l">
              <a:lnSpc>
                <a:spcPct val="100000"/>
              </a:lnSpc>
              <a:spcBef>
                <a:spcPts val="0"/>
              </a:spcBef>
              <a:spcAft>
                <a:spcPts val="600"/>
              </a:spcAft>
              <a:buNone/>
              <a:defRPr sz="2800" b="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a:t>First &amp; Last Name, Company Name</a:t>
            </a:r>
          </a:p>
        </p:txBody>
      </p:sp>
      <p:sp>
        <p:nvSpPr>
          <p:cNvPr id="7" name="TextBox 6">
            <a:extLst>
              <a:ext uri="{FF2B5EF4-FFF2-40B4-BE49-F238E27FC236}">
                <a16:creationId xmlns:a16="http://schemas.microsoft.com/office/drawing/2014/main" id="{C7187454-B6D0-FB49-9470-09B9CB93EDC7}"/>
              </a:ext>
            </a:extLst>
          </p:cNvPr>
          <p:cNvSpPr txBox="1"/>
          <p:nvPr userDrawn="1"/>
        </p:nvSpPr>
        <p:spPr>
          <a:xfrm>
            <a:off x="695882" y="6340381"/>
            <a:ext cx="6654943" cy="261610"/>
          </a:xfrm>
          <a:prstGeom prst="rect">
            <a:avLst/>
          </a:prstGeom>
          <a:noFill/>
        </p:spPr>
        <p:txBody>
          <a:bodyPr wrap="square" rtlCol="0">
            <a:spAutoFit/>
          </a:bodyPr>
          <a:lstStyle/>
          <a:p>
            <a:r>
              <a:rPr lang="es-MX" sz="1050" b="0" i="0" strike="noStrike" cap="none" spc="0" baseline="0" dirty="0">
                <a:solidFill>
                  <a:schemeClr val="bg1"/>
                </a:solidFill>
                <a:effectLst/>
                <a:latin typeface="+mn-lt"/>
                <a:ea typeface="Calibri"/>
                <a:cs typeface="Calibri"/>
              </a:rPr>
              <a:t>Confidencial: no lo duplique ni lo distribuya sin tener permiso de Laserfiche por escrito</a:t>
            </a:r>
          </a:p>
        </p:txBody>
      </p:sp>
    </p:spTree>
    <p:extLst>
      <p:ext uri="{BB962C8B-B14F-4D97-AF65-F5344CB8AC3E}">
        <p14:creationId xmlns:p14="http://schemas.microsoft.com/office/powerpoint/2010/main" val="75181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778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0"/>
          </p:nvPr>
        </p:nvSpPr>
        <p:spPr>
          <a:xfrm>
            <a:off x="655637" y="1599322"/>
            <a:ext cx="4999816" cy="416516"/>
          </a:xfrm>
          <a:prstGeom prst="rect">
            <a:avLst/>
          </a:prstGeom>
        </p:spPr>
        <p:txBody>
          <a:bodyPr lIns="0" tIns="0" rIns="0" bIns="0" anchor="t" anchorCtr="0"/>
          <a:lstStyle>
            <a:lvl1pPr marL="0" indent="0">
              <a:buNone/>
              <a:defRPr sz="32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Content Placeholder 6"/>
          <p:cNvSpPr>
            <a:spLocks noGrp="1"/>
          </p:cNvSpPr>
          <p:nvPr>
            <p:ph sz="quarter" idx="11"/>
          </p:nvPr>
        </p:nvSpPr>
        <p:spPr>
          <a:xfrm>
            <a:off x="655638" y="2130989"/>
            <a:ext cx="4999204" cy="3817233"/>
          </a:xfrm>
          <a:prstGeom prst="rect">
            <a:avLst/>
          </a:prstGeom>
        </p:spPr>
        <p:txBody>
          <a:bodyPr lIns="0" tIns="0" rIns="0" bIns="0"/>
          <a:lstStyle>
            <a:lvl1pPr>
              <a:spcAft>
                <a:spcPts val="1200"/>
              </a:spcAft>
              <a:defRPr sz="3200"/>
            </a:lvl1pPr>
            <a:lvl2pPr>
              <a:spcAft>
                <a:spcPts val="1200"/>
              </a:spcAft>
              <a:defRPr sz="2800"/>
            </a:lvl2pPr>
            <a:lvl3pPr>
              <a:spcAft>
                <a:spcPts val="1200"/>
              </a:spcAft>
              <a:defRPr sz="2400"/>
            </a:lvl3pPr>
            <a:lvl4pPr>
              <a:spcAft>
                <a:spcPts val="1200"/>
              </a:spcAft>
              <a:defRPr sz="2000"/>
            </a:lvl4pPr>
            <a:lvl5pPr>
              <a:spcAft>
                <a:spcPts val="1200"/>
              </a:spcAf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2" hasCustomPrompt="1"/>
          </p:nvPr>
        </p:nvSpPr>
        <p:spPr>
          <a:xfrm>
            <a:off x="5861646" y="1635418"/>
            <a:ext cx="5620084" cy="431280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a:t>Click or drag &amp; drop </a:t>
            </a:r>
            <a:br>
              <a:rPr lang="en-US" dirty="0"/>
            </a:br>
            <a:r>
              <a:rPr lang="en-US" dirty="0"/>
              <a:t>photo/screenshot</a:t>
            </a:r>
          </a:p>
        </p:txBody>
      </p:sp>
    </p:spTree>
    <p:extLst>
      <p:ext uri="{BB962C8B-B14F-4D97-AF65-F5344CB8AC3E}">
        <p14:creationId xmlns:p14="http://schemas.microsoft.com/office/powerpoint/2010/main" val="424454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5"/>
            <a:ext cx="10825718" cy="857619"/>
          </a:xfrm>
          <a:prstGeom prst="rect">
            <a:avLst/>
          </a:prstGeom>
        </p:spPr>
        <p:txBody>
          <a:bodyPr anchor="t" anchorCtr="0"/>
          <a:lstStyle>
            <a:lvl1pPr algn="ctr">
              <a:defRPr sz="4800" b="1">
                <a:solidFill>
                  <a:schemeClr val="tx2"/>
                </a:solidFill>
              </a:defRPr>
            </a:lvl1pPr>
          </a:lstStyle>
          <a:p>
            <a:r>
              <a:rPr lang="en-US" dirty="0"/>
              <a:t>Click to edit Master title style</a:t>
            </a:r>
          </a:p>
        </p:txBody>
      </p:sp>
      <p:sp>
        <p:nvSpPr>
          <p:cNvPr id="9" name="Picture Placeholder 8"/>
          <p:cNvSpPr>
            <a:spLocks noGrp="1"/>
          </p:cNvSpPr>
          <p:nvPr>
            <p:ph type="pic" sz="quarter" idx="10" hasCustomPrompt="1"/>
          </p:nvPr>
        </p:nvSpPr>
        <p:spPr>
          <a:xfrm>
            <a:off x="4528764"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
        <p:nvSpPr>
          <p:cNvPr id="13" name="Text Placeholder 12"/>
          <p:cNvSpPr>
            <a:spLocks noGrp="1"/>
          </p:cNvSpPr>
          <p:nvPr>
            <p:ph type="body" sz="quarter" idx="11" hasCustomPrompt="1"/>
          </p:nvPr>
        </p:nvSpPr>
        <p:spPr>
          <a:xfrm>
            <a:off x="4528764" y="4688264"/>
            <a:ext cx="3191540" cy="477911"/>
          </a:xfrm>
          <a:prstGeom prst="rect">
            <a:avLst/>
          </a:prstGeom>
        </p:spPr>
        <p:txBody>
          <a:bodyPr anchor="t" anchorCtr="0"/>
          <a:lstStyle>
            <a:lvl1pPr marL="0" indent="0" algn="ctr">
              <a:buNone/>
              <a:defRPr sz="2800" b="1" cap="none"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&amp; Last Name</a:t>
            </a:r>
          </a:p>
        </p:txBody>
      </p:sp>
      <p:sp>
        <p:nvSpPr>
          <p:cNvPr id="14" name="Text Placeholder 12"/>
          <p:cNvSpPr>
            <a:spLocks noGrp="1"/>
          </p:cNvSpPr>
          <p:nvPr>
            <p:ph type="body" sz="quarter" idx="12" hasCustomPrompt="1"/>
          </p:nvPr>
        </p:nvSpPr>
        <p:spPr>
          <a:xfrm>
            <a:off x="4528764"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Company name</a:t>
            </a:r>
          </a:p>
          <a:p>
            <a:pPr lvl="0"/>
            <a:r>
              <a:rPr lang="en-US" dirty="0"/>
              <a:t>Contact info</a:t>
            </a:r>
          </a:p>
        </p:txBody>
      </p:sp>
    </p:spTree>
    <p:extLst>
      <p:ext uri="{BB962C8B-B14F-4D97-AF65-F5344CB8AC3E}">
        <p14:creationId xmlns:p14="http://schemas.microsoft.com/office/powerpoint/2010/main" val="210435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5"/>
            <a:ext cx="10825718" cy="857619"/>
          </a:xfrm>
          <a:prstGeom prst="rect">
            <a:avLst/>
          </a:prstGeom>
        </p:spPr>
        <p:txBody>
          <a:bodyPr anchor="t" anchorCtr="0"/>
          <a:lstStyle>
            <a:lvl1pPr algn="ctr">
              <a:defRPr sz="4800" b="1">
                <a:solidFill>
                  <a:schemeClr val="tx2"/>
                </a:solidFill>
              </a:defRPr>
            </a:lvl1pPr>
          </a:lstStyle>
          <a:p>
            <a:r>
              <a:rPr lang="en-US" dirty="0"/>
              <a:t>Click to edit Master title style</a:t>
            </a:r>
          </a:p>
        </p:txBody>
      </p:sp>
      <p:sp>
        <p:nvSpPr>
          <p:cNvPr id="9" name="Picture Placeholder 8"/>
          <p:cNvSpPr>
            <a:spLocks noGrp="1"/>
          </p:cNvSpPr>
          <p:nvPr>
            <p:ph type="pic" sz="quarter" idx="10" hasCustomPrompt="1"/>
          </p:nvPr>
        </p:nvSpPr>
        <p:spPr>
          <a:xfrm>
            <a:off x="2610316"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
        <p:nvSpPr>
          <p:cNvPr id="13" name="Text Placeholder 12"/>
          <p:cNvSpPr>
            <a:spLocks noGrp="1"/>
          </p:cNvSpPr>
          <p:nvPr>
            <p:ph type="body" sz="quarter" idx="11" hasCustomPrompt="1"/>
          </p:nvPr>
        </p:nvSpPr>
        <p:spPr>
          <a:xfrm>
            <a:off x="2610316" y="4688264"/>
            <a:ext cx="3191540" cy="477911"/>
          </a:xfrm>
          <a:prstGeom prst="rect">
            <a:avLst/>
          </a:prstGeom>
        </p:spPr>
        <p:txBody>
          <a:bodyPr anchor="t" anchorCtr="0"/>
          <a:lstStyle>
            <a:lvl1pPr marL="0" indent="0" algn="ctr">
              <a:buNone/>
              <a:defRPr sz="2800" b="1" cap="none"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&amp; Last Name</a:t>
            </a:r>
          </a:p>
        </p:txBody>
      </p:sp>
      <p:sp>
        <p:nvSpPr>
          <p:cNvPr id="14" name="Text Placeholder 12"/>
          <p:cNvSpPr>
            <a:spLocks noGrp="1"/>
          </p:cNvSpPr>
          <p:nvPr>
            <p:ph type="body" sz="quarter" idx="12" hasCustomPrompt="1"/>
          </p:nvPr>
        </p:nvSpPr>
        <p:spPr>
          <a:xfrm>
            <a:off x="2610316"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Company name</a:t>
            </a:r>
          </a:p>
          <a:p>
            <a:pPr lvl="0"/>
            <a:r>
              <a:rPr lang="en-US" dirty="0"/>
              <a:t>Contact info</a:t>
            </a:r>
          </a:p>
        </p:txBody>
      </p:sp>
      <p:sp>
        <p:nvSpPr>
          <p:cNvPr id="15" name="Picture Placeholder 8"/>
          <p:cNvSpPr>
            <a:spLocks noGrp="1"/>
          </p:cNvSpPr>
          <p:nvPr>
            <p:ph type="pic" sz="quarter" idx="13" hasCustomPrompt="1"/>
          </p:nvPr>
        </p:nvSpPr>
        <p:spPr>
          <a:xfrm>
            <a:off x="6427405"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
        <p:nvSpPr>
          <p:cNvPr id="16" name="Text Placeholder 12"/>
          <p:cNvSpPr>
            <a:spLocks noGrp="1"/>
          </p:cNvSpPr>
          <p:nvPr>
            <p:ph type="body" sz="quarter" idx="14" hasCustomPrompt="1"/>
          </p:nvPr>
        </p:nvSpPr>
        <p:spPr>
          <a:xfrm>
            <a:off x="6427405" y="4688264"/>
            <a:ext cx="3191540" cy="477911"/>
          </a:xfrm>
          <a:prstGeom prst="rect">
            <a:avLst/>
          </a:prstGeom>
        </p:spPr>
        <p:txBody>
          <a:bodyPr anchor="t" anchorCtr="0"/>
          <a:lstStyle>
            <a:lvl1pPr marL="0" indent="0" algn="ctr">
              <a:buNone/>
              <a:defRPr sz="2800" b="1" cap="none"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&amp; Last Name</a:t>
            </a:r>
          </a:p>
        </p:txBody>
      </p:sp>
      <p:sp>
        <p:nvSpPr>
          <p:cNvPr id="17" name="Text Placeholder 12"/>
          <p:cNvSpPr>
            <a:spLocks noGrp="1"/>
          </p:cNvSpPr>
          <p:nvPr>
            <p:ph type="body" sz="quarter" idx="15" hasCustomPrompt="1"/>
          </p:nvPr>
        </p:nvSpPr>
        <p:spPr>
          <a:xfrm>
            <a:off x="6427405"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Company name</a:t>
            </a:r>
          </a:p>
          <a:p>
            <a:pPr lvl="0"/>
            <a:r>
              <a:rPr lang="en-US" dirty="0"/>
              <a:t>Contact info</a:t>
            </a:r>
          </a:p>
        </p:txBody>
      </p:sp>
    </p:spTree>
    <p:extLst>
      <p:ext uri="{BB962C8B-B14F-4D97-AF65-F5344CB8AC3E}">
        <p14:creationId xmlns:p14="http://schemas.microsoft.com/office/powerpoint/2010/main" val="2153627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5"/>
            <a:ext cx="10825718" cy="857619"/>
          </a:xfrm>
          <a:prstGeom prst="rect">
            <a:avLst/>
          </a:prstGeom>
        </p:spPr>
        <p:txBody>
          <a:bodyPr anchor="t" anchorCtr="0"/>
          <a:lstStyle>
            <a:lvl1pPr algn="ctr">
              <a:defRPr sz="4800" b="1">
                <a:solidFill>
                  <a:schemeClr val="tx2"/>
                </a:solidFill>
              </a:defRPr>
            </a:lvl1pPr>
          </a:lstStyle>
          <a:p>
            <a:r>
              <a:rPr lang="en-US" dirty="0"/>
              <a:t>Click to edit Master title style</a:t>
            </a:r>
          </a:p>
        </p:txBody>
      </p:sp>
      <p:sp>
        <p:nvSpPr>
          <p:cNvPr id="9" name="Picture Placeholder 8"/>
          <p:cNvSpPr>
            <a:spLocks noGrp="1"/>
          </p:cNvSpPr>
          <p:nvPr>
            <p:ph type="pic" sz="quarter" idx="10" hasCustomPrompt="1"/>
          </p:nvPr>
        </p:nvSpPr>
        <p:spPr>
          <a:xfrm>
            <a:off x="656012"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
        <p:nvSpPr>
          <p:cNvPr id="13" name="Text Placeholder 12"/>
          <p:cNvSpPr>
            <a:spLocks noGrp="1"/>
          </p:cNvSpPr>
          <p:nvPr>
            <p:ph type="body" sz="quarter" idx="11" hasCustomPrompt="1"/>
          </p:nvPr>
        </p:nvSpPr>
        <p:spPr>
          <a:xfrm>
            <a:off x="656012" y="4688264"/>
            <a:ext cx="3191540" cy="477911"/>
          </a:xfrm>
          <a:prstGeom prst="rect">
            <a:avLst/>
          </a:prstGeom>
        </p:spPr>
        <p:txBody>
          <a:bodyPr anchor="t" anchorCtr="0"/>
          <a:lstStyle>
            <a:lvl1pPr marL="0" indent="0" algn="ctr">
              <a:buNone/>
              <a:defRPr sz="2800" b="1" cap="none"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&amp; Last Name</a:t>
            </a:r>
          </a:p>
        </p:txBody>
      </p:sp>
      <p:sp>
        <p:nvSpPr>
          <p:cNvPr id="14" name="Text Placeholder 12"/>
          <p:cNvSpPr>
            <a:spLocks noGrp="1"/>
          </p:cNvSpPr>
          <p:nvPr>
            <p:ph type="body" sz="quarter" idx="12" hasCustomPrompt="1"/>
          </p:nvPr>
        </p:nvSpPr>
        <p:spPr>
          <a:xfrm>
            <a:off x="656012"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Company name</a:t>
            </a:r>
          </a:p>
          <a:p>
            <a:pPr lvl="0"/>
            <a:r>
              <a:rPr lang="en-US" dirty="0"/>
              <a:t>Contact info</a:t>
            </a:r>
          </a:p>
        </p:txBody>
      </p:sp>
      <p:sp>
        <p:nvSpPr>
          <p:cNvPr id="15" name="Picture Placeholder 8"/>
          <p:cNvSpPr>
            <a:spLocks noGrp="1"/>
          </p:cNvSpPr>
          <p:nvPr>
            <p:ph type="pic" sz="quarter" idx="13" hasCustomPrompt="1"/>
          </p:nvPr>
        </p:nvSpPr>
        <p:spPr>
          <a:xfrm>
            <a:off x="4473101"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
        <p:nvSpPr>
          <p:cNvPr id="16" name="Text Placeholder 12"/>
          <p:cNvSpPr>
            <a:spLocks noGrp="1"/>
          </p:cNvSpPr>
          <p:nvPr>
            <p:ph type="body" sz="quarter" idx="14" hasCustomPrompt="1"/>
          </p:nvPr>
        </p:nvSpPr>
        <p:spPr>
          <a:xfrm>
            <a:off x="4473101" y="4688264"/>
            <a:ext cx="3191540" cy="477911"/>
          </a:xfrm>
          <a:prstGeom prst="rect">
            <a:avLst/>
          </a:prstGeom>
        </p:spPr>
        <p:txBody>
          <a:bodyPr anchor="t" anchorCtr="0"/>
          <a:lstStyle>
            <a:lvl1pPr marL="0" indent="0" algn="ctr">
              <a:buNone/>
              <a:defRPr sz="2800" b="1" cap="none"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&amp; Last Name</a:t>
            </a:r>
          </a:p>
        </p:txBody>
      </p:sp>
      <p:sp>
        <p:nvSpPr>
          <p:cNvPr id="17" name="Text Placeholder 12"/>
          <p:cNvSpPr>
            <a:spLocks noGrp="1"/>
          </p:cNvSpPr>
          <p:nvPr>
            <p:ph type="body" sz="quarter" idx="15" hasCustomPrompt="1"/>
          </p:nvPr>
        </p:nvSpPr>
        <p:spPr>
          <a:xfrm>
            <a:off x="4473101"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Company name</a:t>
            </a:r>
          </a:p>
          <a:p>
            <a:pPr lvl="0"/>
            <a:r>
              <a:rPr lang="en-US" dirty="0"/>
              <a:t>Contact info</a:t>
            </a:r>
          </a:p>
        </p:txBody>
      </p:sp>
      <p:sp>
        <p:nvSpPr>
          <p:cNvPr id="18" name="Picture Placeholder 8"/>
          <p:cNvSpPr>
            <a:spLocks noGrp="1"/>
          </p:cNvSpPr>
          <p:nvPr>
            <p:ph type="pic" sz="quarter" idx="16" hasCustomPrompt="1"/>
          </p:nvPr>
        </p:nvSpPr>
        <p:spPr>
          <a:xfrm>
            <a:off x="8290190"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
        <p:nvSpPr>
          <p:cNvPr id="19" name="Text Placeholder 12"/>
          <p:cNvSpPr>
            <a:spLocks noGrp="1"/>
          </p:cNvSpPr>
          <p:nvPr>
            <p:ph type="body" sz="quarter" idx="17" hasCustomPrompt="1"/>
          </p:nvPr>
        </p:nvSpPr>
        <p:spPr>
          <a:xfrm>
            <a:off x="8290190" y="4688264"/>
            <a:ext cx="3191540" cy="477911"/>
          </a:xfrm>
          <a:prstGeom prst="rect">
            <a:avLst/>
          </a:prstGeom>
        </p:spPr>
        <p:txBody>
          <a:bodyPr anchor="t" anchorCtr="0"/>
          <a:lstStyle>
            <a:lvl1pPr marL="0" indent="0" algn="ctr">
              <a:buNone/>
              <a:defRPr sz="2800" b="1" cap="none"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&amp; Last Name</a:t>
            </a:r>
          </a:p>
        </p:txBody>
      </p:sp>
      <p:sp>
        <p:nvSpPr>
          <p:cNvPr id="20" name="Text Placeholder 12"/>
          <p:cNvSpPr>
            <a:spLocks noGrp="1"/>
          </p:cNvSpPr>
          <p:nvPr>
            <p:ph type="body" sz="quarter" idx="18" hasCustomPrompt="1"/>
          </p:nvPr>
        </p:nvSpPr>
        <p:spPr>
          <a:xfrm>
            <a:off x="8290190"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Company name</a:t>
            </a:r>
          </a:p>
          <a:p>
            <a:pPr lvl="0"/>
            <a:r>
              <a:rPr lang="en-US" dirty="0"/>
              <a:t>Contact info</a:t>
            </a:r>
          </a:p>
        </p:txBody>
      </p:sp>
    </p:spTree>
    <p:extLst>
      <p:ext uri="{BB962C8B-B14F-4D97-AF65-F5344CB8AC3E}">
        <p14:creationId xmlns:p14="http://schemas.microsoft.com/office/powerpoint/2010/main" val="3194570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656012" y="1545994"/>
            <a:ext cx="5157787" cy="544295"/>
          </a:xfrm>
          <a:prstGeom prst="rect">
            <a:avLst/>
          </a:prstGeom>
        </p:spPr>
        <p:txBody>
          <a:bodyPr anchor="b"/>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56012" y="2090290"/>
            <a:ext cx="5157787" cy="3961718"/>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8542" y="1545994"/>
            <a:ext cx="5183188" cy="544295"/>
          </a:xfrm>
          <a:prstGeom prst="rect">
            <a:avLst/>
          </a:prstGeom>
        </p:spPr>
        <p:txBody>
          <a:bodyPr anchor="b"/>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98542" y="2090290"/>
            <a:ext cx="5183188" cy="3961718"/>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4760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656013" y="4237119"/>
            <a:ext cx="5263524" cy="544295"/>
          </a:xfrm>
          <a:prstGeom prst="rect">
            <a:avLst/>
          </a:prstGeom>
        </p:spPr>
        <p:txBody>
          <a:bodyPr anchor="t" anchorCtr="0"/>
          <a:lstStyle>
            <a:lvl1pPr marL="0" indent="0">
              <a:buNone/>
              <a:defRPr sz="36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56013" y="4757351"/>
            <a:ext cx="5263524" cy="1475004"/>
          </a:xfrm>
          <a:prstGeom prst="rect">
            <a:avLst/>
          </a:prstGeom>
        </p:spPr>
        <p:txBody>
          <a:bodyPr/>
          <a:lstStyle>
            <a:lvl1pPr marL="0" indent="0">
              <a:buNone/>
              <a:defRPr sz="3600"/>
            </a:lvl1pPr>
            <a:lvl2pPr>
              <a:defRPr sz="2000"/>
            </a:lvl2pPr>
            <a:lvl3pPr>
              <a:defRPr sz="1800"/>
            </a:lvl3pPr>
            <a:lvl4pPr>
              <a:defRPr sz="1600"/>
            </a:lvl4pPr>
            <a:lvl5pPr>
              <a:defRPr sz="1600"/>
            </a:lvl5pPr>
          </a:lstStyle>
          <a:p>
            <a:pPr lvl="0"/>
            <a:r>
              <a:rPr lang="en-US" dirty="0"/>
              <a:t>Edit Master text styles</a:t>
            </a:r>
          </a:p>
        </p:txBody>
      </p:sp>
      <p:sp>
        <p:nvSpPr>
          <p:cNvPr id="5" name="Text Placeholder 4"/>
          <p:cNvSpPr>
            <a:spLocks noGrp="1"/>
          </p:cNvSpPr>
          <p:nvPr>
            <p:ph type="body" sz="quarter" idx="3"/>
          </p:nvPr>
        </p:nvSpPr>
        <p:spPr>
          <a:xfrm>
            <a:off x="6298542" y="4237119"/>
            <a:ext cx="5183188" cy="544295"/>
          </a:xfrm>
          <a:prstGeom prst="rect">
            <a:avLst/>
          </a:prstGeom>
        </p:spPr>
        <p:txBody>
          <a:bodyPr anchor="t" anchorCtr="0"/>
          <a:lstStyle>
            <a:lvl1pPr marL="0" indent="0">
              <a:buNone/>
              <a:defRPr sz="36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98542" y="4757351"/>
            <a:ext cx="5183188" cy="1475004"/>
          </a:xfrm>
          <a:prstGeom prst="rect">
            <a:avLst/>
          </a:prstGeom>
        </p:spPr>
        <p:txBody>
          <a:bodyPr/>
          <a:lstStyle>
            <a:lvl1pPr marL="0" indent="0">
              <a:buNone/>
              <a:defRPr sz="3600"/>
            </a:lvl1pPr>
            <a:lvl2pPr>
              <a:defRPr sz="2000"/>
            </a:lvl2pPr>
            <a:lvl3pPr>
              <a:defRPr sz="1800"/>
            </a:lvl3pPr>
            <a:lvl4pPr>
              <a:defRPr sz="1600"/>
            </a:lvl4pPr>
            <a:lvl5pPr>
              <a:defRPr sz="1600"/>
            </a:lvl5pPr>
          </a:lstStyle>
          <a:p>
            <a:pPr lvl="0"/>
            <a:r>
              <a:rPr lang="en-US" dirty="0"/>
              <a:t>Edit Master text styles</a:t>
            </a:r>
          </a:p>
        </p:txBody>
      </p:sp>
      <p:sp>
        <p:nvSpPr>
          <p:cNvPr id="9" name="Picture Placeholder 8"/>
          <p:cNvSpPr>
            <a:spLocks noGrp="1"/>
          </p:cNvSpPr>
          <p:nvPr>
            <p:ph type="pic" sz="quarter" idx="10" hasCustomPrompt="1"/>
          </p:nvPr>
        </p:nvSpPr>
        <p:spPr>
          <a:xfrm>
            <a:off x="656011" y="1381998"/>
            <a:ext cx="5263526" cy="2600450"/>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
        <p:nvSpPr>
          <p:cNvPr id="10" name="Picture Placeholder 8"/>
          <p:cNvSpPr>
            <a:spLocks noGrp="1"/>
          </p:cNvSpPr>
          <p:nvPr>
            <p:ph type="pic" sz="quarter" idx="11" hasCustomPrompt="1"/>
          </p:nvPr>
        </p:nvSpPr>
        <p:spPr>
          <a:xfrm>
            <a:off x="6323943" y="1381998"/>
            <a:ext cx="5157787" cy="2600450"/>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a:t>Click to add photo </a:t>
            </a:r>
            <a:br>
              <a:rPr lang="en-US" dirty="0"/>
            </a:br>
            <a:r>
              <a:rPr lang="en-US" dirty="0"/>
              <a:t>or drag &amp; drop photo</a:t>
            </a:r>
          </a:p>
        </p:txBody>
      </p:sp>
    </p:spTree>
    <p:extLst>
      <p:ext uri="{BB962C8B-B14F-4D97-AF65-F5344CB8AC3E}">
        <p14:creationId xmlns:p14="http://schemas.microsoft.com/office/powerpoint/2010/main" val="129392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67440"/>
            <a:ext cx="10825718" cy="869690"/>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389313" y="3021675"/>
            <a:ext cx="3518482"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89313" y="3857136"/>
            <a:ext cx="3518482" cy="1878646"/>
          </a:xfrm>
          <a:prstGeom prst="rect">
            <a:avLst/>
          </a:prstGeom>
        </p:spPr>
        <p:txBody>
          <a:bodyPr/>
          <a:lstStyle>
            <a:lvl1pPr marL="0" indent="0" algn="ctr">
              <a:buNone/>
              <a:defRPr sz="3000"/>
            </a:lvl1pPr>
            <a:lvl2pPr marL="457200" indent="0" algn="ctr">
              <a:buNone/>
              <a:defRPr sz="2800"/>
            </a:lvl2pPr>
          </a:lstStyle>
          <a:p>
            <a:pPr lvl="0"/>
            <a:r>
              <a:rPr lang="en-US" dirty="0"/>
              <a:t>Edit Master text styles</a:t>
            </a:r>
          </a:p>
        </p:txBody>
      </p:sp>
      <p:sp>
        <p:nvSpPr>
          <p:cNvPr id="5" name="Text Placeholder 4"/>
          <p:cNvSpPr>
            <a:spLocks noGrp="1"/>
          </p:cNvSpPr>
          <p:nvPr>
            <p:ph type="body" sz="quarter" idx="3"/>
          </p:nvPr>
        </p:nvSpPr>
        <p:spPr>
          <a:xfrm>
            <a:off x="4279242" y="3021675"/>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279242" y="3857136"/>
            <a:ext cx="3535810" cy="1878646"/>
          </a:xfrm>
          <a:prstGeom prst="rect">
            <a:avLst/>
          </a:prstGeom>
        </p:spPr>
        <p:txBody>
          <a:bodyPr/>
          <a:lstStyle>
            <a:lvl1pPr marL="0" indent="0" algn="ctr">
              <a:buNone/>
              <a:defRPr sz="3000"/>
            </a:lvl1pPr>
            <a:lvl2pPr marL="457200" indent="0" algn="ctr">
              <a:buNone/>
              <a:defRPr sz="2000"/>
            </a:lvl2pPr>
          </a:lstStyle>
          <a:p>
            <a:pPr lvl="0"/>
            <a:r>
              <a:rPr lang="en-US" dirty="0"/>
              <a:t>Edit Master text styles</a:t>
            </a:r>
          </a:p>
        </p:txBody>
      </p:sp>
      <p:sp>
        <p:nvSpPr>
          <p:cNvPr id="15" name="Text Placeholder 4"/>
          <p:cNvSpPr>
            <a:spLocks noGrp="1"/>
          </p:cNvSpPr>
          <p:nvPr>
            <p:ph type="body" sz="quarter" idx="11"/>
          </p:nvPr>
        </p:nvSpPr>
        <p:spPr>
          <a:xfrm>
            <a:off x="8186290" y="3021675"/>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12"/>
          </p:nvPr>
        </p:nvSpPr>
        <p:spPr>
          <a:xfrm>
            <a:off x="8186290" y="3857136"/>
            <a:ext cx="3535810" cy="1878646"/>
          </a:xfrm>
          <a:prstGeom prst="rect">
            <a:avLst/>
          </a:prstGeom>
        </p:spPr>
        <p:txBody>
          <a:bodyPr/>
          <a:lstStyle>
            <a:lvl1pPr marL="0" indent="0" algn="ctr">
              <a:buNone/>
              <a:defRPr sz="3000"/>
            </a:lvl1pPr>
            <a:lvl2pPr marL="457200" indent="0" algn="ctr">
              <a:buNone/>
              <a:defRPr sz="2000"/>
            </a:lvl2pPr>
          </a:lstStyle>
          <a:p>
            <a:pPr lvl="0"/>
            <a:r>
              <a:rPr lang="en-US" dirty="0"/>
              <a:t>Edit Master text styles</a:t>
            </a:r>
          </a:p>
        </p:txBody>
      </p:sp>
      <p:sp>
        <p:nvSpPr>
          <p:cNvPr id="17" name="Picture Placeholder 18"/>
          <p:cNvSpPr>
            <a:spLocks noGrp="1"/>
          </p:cNvSpPr>
          <p:nvPr>
            <p:ph type="pic" sz="quarter" idx="15" hasCustomPrompt="1"/>
          </p:nvPr>
        </p:nvSpPr>
        <p:spPr>
          <a:xfrm>
            <a:off x="1636532" y="1903188"/>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a:t>Icon</a:t>
            </a:r>
          </a:p>
        </p:txBody>
      </p:sp>
      <p:sp>
        <p:nvSpPr>
          <p:cNvPr id="18" name="Picture Placeholder 18"/>
          <p:cNvSpPr>
            <a:spLocks noGrp="1"/>
          </p:cNvSpPr>
          <p:nvPr>
            <p:ph type="pic" sz="quarter" idx="16" hasCustomPrompt="1"/>
          </p:nvPr>
        </p:nvSpPr>
        <p:spPr>
          <a:xfrm>
            <a:off x="5535021" y="1903188"/>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a:t>Icon</a:t>
            </a:r>
          </a:p>
        </p:txBody>
      </p:sp>
      <p:sp>
        <p:nvSpPr>
          <p:cNvPr id="19" name="Picture Placeholder 18"/>
          <p:cNvSpPr>
            <a:spLocks noGrp="1"/>
          </p:cNvSpPr>
          <p:nvPr>
            <p:ph type="pic" sz="quarter" idx="17" hasCustomPrompt="1"/>
          </p:nvPr>
        </p:nvSpPr>
        <p:spPr>
          <a:xfrm>
            <a:off x="9442069" y="1903188"/>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a:t>Icon</a:t>
            </a:r>
          </a:p>
        </p:txBody>
      </p:sp>
    </p:spTree>
    <p:extLst>
      <p:ext uri="{BB962C8B-B14F-4D97-AF65-F5344CB8AC3E}">
        <p14:creationId xmlns:p14="http://schemas.microsoft.com/office/powerpoint/2010/main" val="138969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65872"/>
            <a:ext cx="10825718" cy="870784"/>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389313" y="2981744"/>
            <a:ext cx="3518482"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89313" y="3905634"/>
            <a:ext cx="3518482" cy="2122705"/>
          </a:xfrm>
          <a:prstGeom prst="rect">
            <a:avLst/>
          </a:prstGeom>
        </p:spPr>
        <p:txBody>
          <a:bodyPr/>
          <a:lstStyle>
            <a:lvl1pPr marL="0" indent="0" algn="ctr">
              <a:buNone/>
              <a:defRPr sz="3000"/>
            </a:lvl1pPr>
            <a:lvl2pPr marL="457200" indent="0" algn="ctr">
              <a:buNone/>
              <a:defRPr sz="3000"/>
            </a:lvl2p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279242" y="2981744"/>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279242" y="3905634"/>
            <a:ext cx="3535810" cy="2122705"/>
          </a:xfrm>
          <a:prstGeom prst="rect">
            <a:avLst/>
          </a:prstGeom>
        </p:spPr>
        <p:txBody>
          <a:bodyPr/>
          <a:lstStyle>
            <a:lvl1pPr marL="0" indent="0" algn="ctr">
              <a:buNone/>
              <a:defRPr sz="3000"/>
            </a:lvl1pPr>
            <a:lvl2pPr marL="457200" indent="0" algn="ctr">
              <a:buNone/>
              <a:defRPr sz="3000"/>
            </a:lvl2pPr>
          </a:lstStyle>
          <a:p>
            <a:pPr lvl="0"/>
            <a:r>
              <a:rPr lang="en-US" dirty="0"/>
              <a:t>Edit Master text styles</a:t>
            </a:r>
          </a:p>
          <a:p>
            <a:pPr lvl="1"/>
            <a:r>
              <a:rPr lang="en-US" dirty="0"/>
              <a:t>Second level</a:t>
            </a:r>
          </a:p>
        </p:txBody>
      </p:sp>
      <p:sp>
        <p:nvSpPr>
          <p:cNvPr id="15" name="Text Placeholder 4"/>
          <p:cNvSpPr>
            <a:spLocks noGrp="1"/>
          </p:cNvSpPr>
          <p:nvPr>
            <p:ph type="body" sz="quarter" idx="11"/>
          </p:nvPr>
        </p:nvSpPr>
        <p:spPr>
          <a:xfrm>
            <a:off x="8186290" y="2981744"/>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12"/>
          </p:nvPr>
        </p:nvSpPr>
        <p:spPr>
          <a:xfrm>
            <a:off x="8186290" y="3905634"/>
            <a:ext cx="3535810" cy="2122705"/>
          </a:xfrm>
          <a:prstGeom prst="rect">
            <a:avLst/>
          </a:prstGeom>
        </p:spPr>
        <p:txBody>
          <a:bodyPr/>
          <a:lstStyle>
            <a:lvl1pPr marL="0" indent="0" algn="ctr">
              <a:buNone/>
              <a:defRPr sz="3000"/>
            </a:lvl1pPr>
            <a:lvl2pPr marL="457200" indent="0" algn="ctr">
              <a:buNone/>
              <a:defRPr sz="3000"/>
            </a:lvl2pPr>
          </a:lstStyle>
          <a:p>
            <a:pPr lvl="0"/>
            <a:r>
              <a:rPr lang="en-US" dirty="0"/>
              <a:t>Edit Master text styles</a:t>
            </a:r>
          </a:p>
          <a:p>
            <a:pPr lvl="1"/>
            <a:r>
              <a:rPr lang="en-US" dirty="0"/>
              <a:t>Second level</a:t>
            </a:r>
          </a:p>
        </p:txBody>
      </p:sp>
      <p:sp>
        <p:nvSpPr>
          <p:cNvPr id="17" name="Picture Placeholder 18"/>
          <p:cNvSpPr>
            <a:spLocks noGrp="1"/>
          </p:cNvSpPr>
          <p:nvPr>
            <p:ph type="pic" sz="quarter" idx="15" hasCustomPrompt="1"/>
          </p:nvPr>
        </p:nvSpPr>
        <p:spPr>
          <a:xfrm>
            <a:off x="1636532" y="1736754"/>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a:t>Icon</a:t>
            </a:r>
          </a:p>
        </p:txBody>
      </p:sp>
      <p:sp>
        <p:nvSpPr>
          <p:cNvPr id="18" name="Picture Placeholder 18"/>
          <p:cNvSpPr>
            <a:spLocks noGrp="1"/>
          </p:cNvSpPr>
          <p:nvPr>
            <p:ph type="pic" sz="quarter" idx="16" hasCustomPrompt="1"/>
          </p:nvPr>
        </p:nvSpPr>
        <p:spPr>
          <a:xfrm>
            <a:off x="5535021" y="1736754"/>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a:t>Icon</a:t>
            </a:r>
          </a:p>
        </p:txBody>
      </p:sp>
      <p:sp>
        <p:nvSpPr>
          <p:cNvPr id="19" name="Picture Placeholder 18"/>
          <p:cNvSpPr>
            <a:spLocks noGrp="1"/>
          </p:cNvSpPr>
          <p:nvPr>
            <p:ph type="pic" sz="quarter" idx="17" hasCustomPrompt="1"/>
          </p:nvPr>
        </p:nvSpPr>
        <p:spPr>
          <a:xfrm>
            <a:off x="9442069" y="1736754"/>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a:t>Icon</a:t>
            </a:r>
          </a:p>
        </p:txBody>
      </p:sp>
    </p:spTree>
    <p:extLst>
      <p:ext uri="{BB962C8B-B14F-4D97-AF65-F5344CB8AC3E}">
        <p14:creationId xmlns:p14="http://schemas.microsoft.com/office/powerpoint/2010/main" val="3724439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68861"/>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418821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68861"/>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0" hasCustomPrompt="1"/>
          </p:nvPr>
        </p:nvSpPr>
        <p:spPr>
          <a:xfrm>
            <a:off x="655638" y="1412875"/>
            <a:ext cx="10826750" cy="4838635"/>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23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58C461-A26B-B149-9DD3-564DFB5E33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00"/>
            <a:ext cx="12192000" cy="6858000"/>
          </a:xfrm>
          <a:prstGeom prst="rect">
            <a:avLst/>
          </a:prstGeom>
        </p:spPr>
      </p:pic>
      <p:sp>
        <p:nvSpPr>
          <p:cNvPr id="6" name="Rounded Rectangle 5">
            <a:extLst>
              <a:ext uri="{FF2B5EF4-FFF2-40B4-BE49-F238E27FC236}">
                <a16:creationId xmlns:a16="http://schemas.microsoft.com/office/drawing/2014/main" id="{E5DDFE57-79DD-BC4F-B491-9363039AC30E}"/>
              </a:ext>
            </a:extLst>
          </p:cNvPr>
          <p:cNvSpPr/>
          <p:nvPr userDrawn="1"/>
        </p:nvSpPr>
        <p:spPr>
          <a:xfrm>
            <a:off x="784782" y="690695"/>
            <a:ext cx="5425517" cy="5190071"/>
          </a:xfrm>
          <a:prstGeom prst="roundRect">
            <a:avLst>
              <a:gd name="adj" fmla="val 10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894196D6-C134-B74E-B91E-E583EA0FF4BF}"/>
              </a:ext>
            </a:extLst>
          </p:cNvPr>
          <p:cNvSpPr>
            <a:spLocks noGrp="1"/>
          </p:cNvSpPr>
          <p:nvPr>
            <p:ph type="body" sz="quarter" idx="10" hasCustomPrompt="1"/>
          </p:nvPr>
        </p:nvSpPr>
        <p:spPr>
          <a:xfrm>
            <a:off x="1275079" y="2445571"/>
            <a:ext cx="4452621" cy="2951929"/>
          </a:xfrm>
          <a:prstGeom prst="rect">
            <a:avLst/>
          </a:prstGeom>
        </p:spPr>
        <p:txBody>
          <a:bodyPr anchor="t" anchorCtr="0"/>
          <a:lstStyle>
            <a:lvl1pPr marL="0" indent="0" algn="l">
              <a:buNone/>
              <a:defRPr sz="4800" b="1" cap="none"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Section Slide Title</a:t>
            </a:r>
          </a:p>
        </p:txBody>
      </p:sp>
      <p:sp>
        <p:nvSpPr>
          <p:cNvPr id="13" name="Text Placeholder 3">
            <a:extLst>
              <a:ext uri="{FF2B5EF4-FFF2-40B4-BE49-F238E27FC236}">
                <a16:creationId xmlns:a16="http://schemas.microsoft.com/office/drawing/2014/main" id="{41AB7349-E34F-A449-97EC-F5488946036D}"/>
              </a:ext>
            </a:extLst>
          </p:cNvPr>
          <p:cNvSpPr>
            <a:spLocks noGrp="1"/>
          </p:cNvSpPr>
          <p:nvPr>
            <p:ph type="body" sz="quarter" idx="11" hasCustomPrompt="1"/>
          </p:nvPr>
        </p:nvSpPr>
        <p:spPr>
          <a:xfrm>
            <a:off x="1275079" y="1155700"/>
            <a:ext cx="4452621" cy="1130300"/>
          </a:xfrm>
          <a:prstGeom prst="rect">
            <a:avLst/>
          </a:prstGeom>
        </p:spPr>
        <p:txBody>
          <a:bodyPr anchor="b" anchorCtr="0"/>
          <a:lstStyle>
            <a:lvl1pPr marL="0" indent="0" algn="l">
              <a:lnSpc>
                <a:spcPct val="100000"/>
              </a:lnSpc>
              <a:spcBef>
                <a:spcPts val="0"/>
              </a:spcBef>
              <a:spcAft>
                <a:spcPts val="600"/>
              </a:spcAft>
              <a:buNone/>
              <a:defRPr sz="2800" b="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a:t>Subtitle</a:t>
            </a:r>
          </a:p>
        </p:txBody>
      </p:sp>
      <p:pic>
        <p:nvPicPr>
          <p:cNvPr id="14" name="Picture 13">
            <a:extLst>
              <a:ext uri="{FF2B5EF4-FFF2-40B4-BE49-F238E27FC236}">
                <a16:creationId xmlns:a16="http://schemas.microsoft.com/office/drawing/2014/main" id="{AD5C6F8F-A9A8-CD4F-8736-E57E1A47A65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12300" y="6129205"/>
            <a:ext cx="1983817" cy="495954"/>
          </a:xfrm>
          <a:prstGeom prst="rect">
            <a:avLst/>
          </a:prstGeom>
        </p:spPr>
      </p:pic>
      <p:sp>
        <p:nvSpPr>
          <p:cNvPr id="8" name="TextBox 7">
            <a:extLst>
              <a:ext uri="{FF2B5EF4-FFF2-40B4-BE49-F238E27FC236}">
                <a16:creationId xmlns:a16="http://schemas.microsoft.com/office/drawing/2014/main" id="{2F7293B9-F0FF-8D48-B02D-C35FF14F55C0}"/>
              </a:ext>
            </a:extLst>
          </p:cNvPr>
          <p:cNvSpPr txBox="1"/>
          <p:nvPr userDrawn="1"/>
        </p:nvSpPr>
        <p:spPr>
          <a:xfrm>
            <a:off x="695882" y="6340381"/>
            <a:ext cx="6654943" cy="261610"/>
          </a:xfrm>
          <a:prstGeom prst="rect">
            <a:avLst/>
          </a:prstGeom>
          <a:noFill/>
        </p:spPr>
        <p:txBody>
          <a:bodyPr wrap="square" rtlCol="0">
            <a:spAutoFit/>
          </a:bodyPr>
          <a:lstStyle/>
          <a:p>
            <a:r>
              <a:rPr lang="es-MX" sz="1050" b="0" i="0" strike="noStrike" cap="none" spc="0" baseline="0" dirty="0">
                <a:solidFill>
                  <a:schemeClr val="bg1"/>
                </a:solidFill>
                <a:effectLst/>
                <a:latin typeface="+mn-lt"/>
                <a:ea typeface="Calibri"/>
                <a:cs typeface="Calibri"/>
              </a:rPr>
              <a:t>Confidencial: no lo duplique ni lo distribuya sin tener permiso de Laserfiche por escrito</a:t>
            </a:r>
          </a:p>
        </p:txBody>
      </p:sp>
    </p:spTree>
    <p:extLst>
      <p:ext uri="{BB962C8B-B14F-4D97-AF65-F5344CB8AC3E}">
        <p14:creationId xmlns:p14="http://schemas.microsoft.com/office/powerpoint/2010/main" val="1232718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68861"/>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5" name="Content Placeholder 4"/>
          <p:cNvSpPr>
            <a:spLocks noGrp="1"/>
          </p:cNvSpPr>
          <p:nvPr>
            <p:ph sz="quarter" idx="11" hasCustomPrompt="1"/>
          </p:nvPr>
        </p:nvSpPr>
        <p:spPr>
          <a:xfrm>
            <a:off x="655638" y="1411848"/>
            <a:ext cx="10826750" cy="4825751"/>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464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778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4800" b="1" kern="1200" dirty="0">
                <a:solidFill>
                  <a:schemeClr val="tx2"/>
                </a:solidFill>
                <a:latin typeface="+mj-lt"/>
                <a:ea typeface="+mj-ea"/>
                <a:cs typeface="+mj-cs"/>
              </a:defRPr>
            </a:lvl1pPr>
          </a:lstStyle>
          <a:p>
            <a:r>
              <a:rPr lang="en-US" dirty="0"/>
              <a:t>Click to edit Master title style</a:t>
            </a:r>
          </a:p>
        </p:txBody>
      </p:sp>
      <p:sp>
        <p:nvSpPr>
          <p:cNvPr id="4" name="Picture Placeholder 8"/>
          <p:cNvSpPr>
            <a:spLocks noGrp="1"/>
          </p:cNvSpPr>
          <p:nvPr>
            <p:ph type="pic" sz="quarter" idx="10" hasCustomPrompt="1"/>
          </p:nvPr>
        </p:nvSpPr>
        <p:spPr>
          <a:xfrm>
            <a:off x="656012" y="1586427"/>
            <a:ext cx="3363119" cy="399912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a:t>Click or drag &amp; drop </a:t>
            </a:r>
            <a:br>
              <a:rPr lang="en-US" dirty="0"/>
            </a:br>
            <a:r>
              <a:rPr lang="en-US" dirty="0"/>
              <a:t>photo/screenshot</a:t>
            </a:r>
          </a:p>
        </p:txBody>
      </p:sp>
      <p:sp>
        <p:nvSpPr>
          <p:cNvPr id="6" name="Picture Placeholder 8"/>
          <p:cNvSpPr>
            <a:spLocks noGrp="1"/>
          </p:cNvSpPr>
          <p:nvPr>
            <p:ph type="pic" sz="quarter" idx="11" hasCustomPrompt="1"/>
          </p:nvPr>
        </p:nvSpPr>
        <p:spPr>
          <a:xfrm>
            <a:off x="4387311" y="1586427"/>
            <a:ext cx="3363119" cy="399912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a:t>Click or drag &amp; drop </a:t>
            </a:r>
            <a:br>
              <a:rPr lang="en-US" dirty="0"/>
            </a:br>
            <a:r>
              <a:rPr lang="en-US" dirty="0"/>
              <a:t>photo/screenshot</a:t>
            </a:r>
          </a:p>
        </p:txBody>
      </p:sp>
      <p:sp>
        <p:nvSpPr>
          <p:cNvPr id="7" name="Picture Placeholder 8"/>
          <p:cNvSpPr>
            <a:spLocks noGrp="1"/>
          </p:cNvSpPr>
          <p:nvPr>
            <p:ph type="pic" sz="quarter" idx="12" hasCustomPrompt="1"/>
          </p:nvPr>
        </p:nvSpPr>
        <p:spPr>
          <a:xfrm>
            <a:off x="8118610" y="1586427"/>
            <a:ext cx="3363119" cy="399912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a:t>Click or drag &amp; drop </a:t>
            </a:r>
            <a:br>
              <a:rPr lang="en-US" dirty="0"/>
            </a:br>
            <a:r>
              <a:rPr lang="en-US" dirty="0"/>
              <a:t>photo/screenshot</a:t>
            </a:r>
          </a:p>
        </p:txBody>
      </p:sp>
    </p:spTree>
    <p:extLst>
      <p:ext uri="{BB962C8B-B14F-4D97-AF65-F5344CB8AC3E}">
        <p14:creationId xmlns:p14="http://schemas.microsoft.com/office/powerpoint/2010/main" val="3074115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SCREEN PHOTO/SCREENSHOT">
    <p:spTree>
      <p:nvGrpSpPr>
        <p:cNvPr id="1" name=""/>
        <p:cNvGrpSpPr/>
        <p:nvPr/>
      </p:nvGrpSpPr>
      <p:grpSpPr>
        <a:xfrm>
          <a:off x="0" y="0"/>
          <a:ext cx="0" cy="0"/>
          <a:chOff x="0" y="0"/>
          <a:chExt cx="0" cy="0"/>
        </a:xfrm>
      </p:grpSpPr>
      <p:sp>
        <p:nvSpPr>
          <p:cNvPr id="5" name="Picture Placeholder 8"/>
          <p:cNvSpPr>
            <a:spLocks noGrp="1"/>
          </p:cNvSpPr>
          <p:nvPr>
            <p:ph type="pic" sz="quarter" idx="10" hasCustomPrompt="1"/>
          </p:nvPr>
        </p:nvSpPr>
        <p:spPr>
          <a:xfrm>
            <a:off x="0" y="0"/>
            <a:ext cx="12192000" cy="6858000"/>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a:t>Click or drag &amp; drop </a:t>
            </a:r>
            <a:br>
              <a:rPr lang="en-US" dirty="0"/>
            </a:br>
            <a:r>
              <a:rPr lang="en-US" dirty="0"/>
              <a:t>photo/screenshot</a:t>
            </a:r>
          </a:p>
        </p:txBody>
      </p:sp>
    </p:spTree>
    <p:extLst>
      <p:ext uri="{BB962C8B-B14F-4D97-AF65-F5344CB8AC3E}">
        <p14:creationId xmlns:p14="http://schemas.microsoft.com/office/powerpoint/2010/main" val="1200436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887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00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2DC0FB-E1E5-1B4C-8FA1-0CECC85F5D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00"/>
            <a:ext cx="12192000" cy="6858000"/>
          </a:xfrm>
          <a:prstGeom prst="rect">
            <a:avLst/>
          </a:prstGeom>
        </p:spPr>
      </p:pic>
      <p:sp>
        <p:nvSpPr>
          <p:cNvPr id="10" name="Rounded Rectangle 9">
            <a:extLst>
              <a:ext uri="{FF2B5EF4-FFF2-40B4-BE49-F238E27FC236}">
                <a16:creationId xmlns:a16="http://schemas.microsoft.com/office/drawing/2014/main" id="{605FED95-F1E5-2242-B3FE-81EE9BA133AC}"/>
              </a:ext>
            </a:extLst>
          </p:cNvPr>
          <p:cNvSpPr/>
          <p:nvPr userDrawn="1"/>
        </p:nvSpPr>
        <p:spPr>
          <a:xfrm>
            <a:off x="784782" y="690695"/>
            <a:ext cx="10622435" cy="5190071"/>
          </a:xfrm>
          <a:prstGeom prst="roundRect">
            <a:avLst>
              <a:gd name="adj" fmla="val 10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FA3D0F-7FC6-8B4C-AD69-3ABC0DD43AA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12300" y="6129205"/>
            <a:ext cx="1983817" cy="495954"/>
          </a:xfrm>
          <a:prstGeom prst="rect">
            <a:avLst/>
          </a:prstGeom>
        </p:spPr>
      </p:pic>
      <p:sp>
        <p:nvSpPr>
          <p:cNvPr id="4" name="Text Placeholder 3"/>
          <p:cNvSpPr>
            <a:spLocks noGrp="1"/>
          </p:cNvSpPr>
          <p:nvPr>
            <p:ph type="body" sz="quarter" idx="10" hasCustomPrompt="1"/>
          </p:nvPr>
        </p:nvSpPr>
        <p:spPr>
          <a:xfrm>
            <a:off x="1275079" y="1289871"/>
            <a:ext cx="9464040" cy="1778951"/>
          </a:xfrm>
          <a:prstGeom prst="rect">
            <a:avLst/>
          </a:prstGeom>
        </p:spPr>
        <p:txBody>
          <a:bodyPr anchor="b" anchorCtr="0"/>
          <a:lstStyle>
            <a:lvl1pPr marL="0" indent="0" algn="l">
              <a:buNone/>
              <a:defRPr sz="5400" b="1" cap="none"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title</a:t>
            </a:r>
          </a:p>
        </p:txBody>
      </p:sp>
      <p:sp>
        <p:nvSpPr>
          <p:cNvPr id="5" name="Text Placeholder 3"/>
          <p:cNvSpPr>
            <a:spLocks noGrp="1"/>
          </p:cNvSpPr>
          <p:nvPr>
            <p:ph type="body" sz="quarter" idx="11" hasCustomPrompt="1"/>
          </p:nvPr>
        </p:nvSpPr>
        <p:spPr>
          <a:xfrm>
            <a:off x="1275079" y="3366401"/>
            <a:ext cx="9464040" cy="797148"/>
          </a:xfrm>
          <a:prstGeom prst="rect">
            <a:avLst/>
          </a:prstGeom>
        </p:spPr>
        <p:txBody>
          <a:bodyPr/>
          <a:lstStyle>
            <a:lvl1pPr marL="0" indent="0" algn="l">
              <a:lnSpc>
                <a:spcPct val="100000"/>
              </a:lnSpc>
              <a:spcBef>
                <a:spcPts val="0"/>
              </a:spcBef>
              <a:spcAft>
                <a:spcPts val="600"/>
              </a:spcAft>
              <a:buNone/>
              <a:defRPr sz="2800" b="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a:t>First &amp; Last Name, Company Name</a:t>
            </a:r>
          </a:p>
        </p:txBody>
      </p:sp>
      <p:sp>
        <p:nvSpPr>
          <p:cNvPr id="7" name="TextBox 6">
            <a:extLst>
              <a:ext uri="{FF2B5EF4-FFF2-40B4-BE49-F238E27FC236}">
                <a16:creationId xmlns:a16="http://schemas.microsoft.com/office/drawing/2014/main" id="{C7187454-B6D0-FB49-9470-09B9CB93EDC7}"/>
              </a:ext>
            </a:extLst>
          </p:cNvPr>
          <p:cNvSpPr txBox="1"/>
          <p:nvPr userDrawn="1"/>
        </p:nvSpPr>
        <p:spPr>
          <a:xfrm>
            <a:off x="695883" y="6340381"/>
            <a:ext cx="4162096" cy="261610"/>
          </a:xfrm>
          <a:prstGeom prst="rect">
            <a:avLst/>
          </a:prstGeom>
          <a:noFill/>
        </p:spPr>
        <p:txBody>
          <a:bodyPr wrap="square" rtlCol="0">
            <a:spAutoFit/>
          </a:bodyPr>
          <a:lstStyle/>
          <a:p>
            <a:r>
              <a:rPr lang="en-US" sz="1100" b="0" i="0" kern="1200" dirty="0" err="1">
                <a:solidFill>
                  <a:schemeClr val="bg1"/>
                </a:solidFill>
                <a:effectLst/>
                <a:latin typeface="+mn-lt"/>
                <a:ea typeface="+mn-ea"/>
                <a:cs typeface="+mn-cs"/>
              </a:rPr>
              <a:t>Laserfiche</a:t>
            </a:r>
            <a:r>
              <a:rPr lang="en-US" sz="1100" b="0" i="0" kern="1200" dirty="0">
                <a:solidFill>
                  <a:schemeClr val="bg1"/>
                </a:solidFill>
                <a:effectLst/>
                <a:latin typeface="+mn-lt"/>
                <a:ea typeface="+mn-ea"/>
                <a:cs typeface="+mn-cs"/>
              </a:rPr>
              <a:t> Internal</a:t>
            </a:r>
            <a:r>
              <a:rPr lang="en-US" sz="1100" b="0" i="0" kern="1200" baseline="0" dirty="0">
                <a:solidFill>
                  <a:schemeClr val="bg1"/>
                </a:solidFill>
                <a:effectLst/>
                <a:latin typeface="+mn-lt"/>
                <a:ea typeface="+mn-ea"/>
                <a:cs typeface="+mn-cs"/>
              </a:rPr>
              <a:t> Use Only</a:t>
            </a:r>
            <a:endParaRPr lang="en-US" sz="1100" b="0" i="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055208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778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5000" b="1" kern="1200">
                <a:solidFill>
                  <a:srgbClr val="0F3F66"/>
                </a:solidFill>
                <a:latin typeface="+mn-lt"/>
                <a:ea typeface="+mj-ea"/>
                <a:cs typeface="+mj-cs"/>
              </a:defRPr>
            </a:lvl1pPr>
          </a:lstStyle>
          <a:p>
            <a:r>
              <a:rPr lang="en-US"/>
              <a:t>Click to edit Master title style</a:t>
            </a:r>
          </a:p>
        </p:txBody>
      </p:sp>
      <p:sp>
        <p:nvSpPr>
          <p:cNvPr id="3" name="Slide Number Placeholder 5">
            <a:extLst>
              <a:ext uri="{FF2B5EF4-FFF2-40B4-BE49-F238E27FC236}">
                <a16:creationId xmlns:a16="http://schemas.microsoft.com/office/drawing/2014/main" id="{F8CA4570-58A8-46B2-95E6-3C47050EFBD7}"/>
              </a:ext>
            </a:extLst>
          </p:cNvPr>
          <p:cNvSpPr>
            <a:spLocks noGrp="1"/>
          </p:cNvSpPr>
          <p:nvPr>
            <p:ph type="sldNum" sz="quarter" idx="4"/>
          </p:nvPr>
        </p:nvSpPr>
        <p:spPr>
          <a:xfrm>
            <a:off x="9398523" y="6357691"/>
            <a:ext cx="2511458" cy="365125"/>
          </a:xfrm>
          <a:prstGeom prst="rect">
            <a:avLst/>
          </a:prstGeom>
        </p:spPr>
        <p:txBody>
          <a:bodyPr vert="horz" lIns="91440" tIns="45720" rIns="91440" bIns="45720" rtlCol="0" anchor="ctr"/>
          <a:lstStyle>
            <a:defPPr/>
            <a:lvl1pPr algn="r">
              <a:defRPr sz="1200">
                <a:solidFill>
                  <a:srgbClr val="FF6305"/>
                </a:solidFill>
              </a:defRPr>
            </a:lvl1pPr>
          </a:lstStyle>
          <a:p>
            <a:fld id="{10804112-2697-4442-8285-ED459D156834}" type="slidenum">
              <a:rPr lang="en-US" smtClean="0"/>
              <a:pPr/>
              <a:t>‹#›</a:t>
            </a:fld>
            <a:endParaRPr lang="en-US" dirty="0"/>
          </a:p>
        </p:txBody>
      </p:sp>
      <p:sp>
        <p:nvSpPr>
          <p:cNvPr id="5" name="Footer Placeholder 6">
            <a:extLst>
              <a:ext uri="{FF2B5EF4-FFF2-40B4-BE49-F238E27FC236}">
                <a16:creationId xmlns:a16="http://schemas.microsoft.com/office/drawing/2014/main" id="{6F0C1186-3BC3-42E1-8775-54D072E58675}"/>
              </a:ext>
            </a:extLst>
          </p:cNvPr>
          <p:cNvSpPr>
            <a:spLocks noGrp="1"/>
          </p:cNvSpPr>
          <p:nvPr>
            <p:ph type="ftr" sz="quarter" idx="3"/>
          </p:nvPr>
        </p:nvSpPr>
        <p:spPr>
          <a:xfrm>
            <a:off x="3543299" y="6429220"/>
            <a:ext cx="5105401" cy="222069"/>
          </a:xfrm>
          <a:prstGeom prst="rect">
            <a:avLst/>
          </a:prstGeom>
        </p:spPr>
        <p:txBody>
          <a:bodyPr/>
          <a:lstStyle>
            <a:defPPr/>
            <a:lvl1pPr algn="ctr">
              <a:defRPr sz="1050">
                <a:solidFill>
                  <a:srgbClr val="44515E"/>
                </a:solidFill>
              </a:defRPr>
            </a:lvl1pPr>
          </a:lstStyle>
          <a:p>
            <a:r>
              <a:rPr lang="en-US" dirty="0"/>
              <a:t>Confidential – Do not duplicate or distribute without written permission from Laserfiche</a:t>
            </a:r>
          </a:p>
        </p:txBody>
      </p:sp>
    </p:spTree>
    <p:extLst>
      <p:ext uri="{BB962C8B-B14F-4D97-AF65-F5344CB8AC3E}">
        <p14:creationId xmlns:p14="http://schemas.microsoft.com/office/powerpoint/2010/main" val="180654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778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5000" b="1" kern="1200">
                <a:solidFill>
                  <a:srgbClr val="0F3F66"/>
                </a:solidFill>
                <a:latin typeface="+mn-lt"/>
                <a:ea typeface="+mj-ea"/>
                <a:cs typeface="+mj-cs"/>
              </a:defRPr>
            </a:lvl1pPr>
          </a:lstStyle>
          <a:p>
            <a:r>
              <a:rPr lang="en-US"/>
              <a:t>Click to edit Master title style</a:t>
            </a:r>
          </a:p>
        </p:txBody>
      </p:sp>
      <p:sp>
        <p:nvSpPr>
          <p:cNvPr id="4" name="Text Placeholder 3"/>
          <p:cNvSpPr>
            <a:spLocks noGrp="1"/>
          </p:cNvSpPr>
          <p:nvPr>
            <p:ph type="body" sz="quarter" idx="10"/>
          </p:nvPr>
        </p:nvSpPr>
        <p:spPr>
          <a:xfrm>
            <a:off x="655638" y="1412875"/>
            <a:ext cx="10826750" cy="4664075"/>
          </a:xfrm>
          <a:prstGeom prst="rect">
            <a:avLst/>
          </a:prstGeom>
        </p:spPr>
        <p:txBody>
          <a:bodyPr/>
          <a:lstStyle>
            <a:lvl1pPr>
              <a:defRPr sz="3600">
                <a:solidFill>
                  <a:srgbClr val="000000"/>
                </a:solidFill>
                <a:latin typeface="Calibri" pitchFamily="34" charset="0"/>
                <a:cs typeface="Calibri" panose="020F0502020204030204" pitchFamily="34" charset="0"/>
              </a:defRPr>
            </a:lvl1pPr>
            <a:lvl2pPr>
              <a:defRPr sz="3200">
                <a:solidFill>
                  <a:srgbClr val="000000"/>
                </a:solidFill>
                <a:latin typeface="Calibri" pitchFamily="34" charset="0"/>
                <a:cs typeface="Calibri" panose="020F0502020204030204" pitchFamily="34" charset="0"/>
              </a:defRPr>
            </a:lvl2pPr>
            <a:lvl3pPr>
              <a:defRPr sz="2800">
                <a:solidFill>
                  <a:srgbClr val="000000"/>
                </a:solidFill>
                <a:latin typeface="Calibri" pitchFamily="34" charset="0"/>
                <a:cs typeface="Calibri" panose="020F0502020204030204" pitchFamily="34" charset="0"/>
              </a:defRPr>
            </a:lvl3pPr>
            <a:lvl4pPr>
              <a:defRPr sz="2400">
                <a:solidFill>
                  <a:srgbClr val="000000"/>
                </a:solidFill>
                <a:latin typeface="Calibri" pitchFamily="34" charset="0"/>
                <a:cs typeface="Calibri" panose="020F0502020204030204" pitchFamily="34" charset="0"/>
              </a:defRPr>
            </a:lvl4pPr>
            <a:lvl5pPr>
              <a:defRPr sz="2400">
                <a:solidFill>
                  <a:srgbClr val="000000"/>
                </a:solidFill>
                <a:latin typeface="Calibri"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E2727A5-4523-4791-8E52-9D5E218F61DE}"/>
              </a:ext>
            </a:extLst>
          </p:cNvPr>
          <p:cNvSpPr>
            <a:spLocks noGrp="1"/>
          </p:cNvSpPr>
          <p:nvPr>
            <p:ph type="sldNum" sz="quarter" idx="4"/>
          </p:nvPr>
        </p:nvSpPr>
        <p:spPr>
          <a:xfrm>
            <a:off x="9398523" y="6357691"/>
            <a:ext cx="2511458" cy="365125"/>
          </a:xfrm>
          <a:prstGeom prst="rect">
            <a:avLst/>
          </a:prstGeom>
        </p:spPr>
        <p:txBody>
          <a:bodyPr vert="horz" lIns="91440" tIns="45720" rIns="91440" bIns="45720" rtlCol="0" anchor="ctr"/>
          <a:lstStyle>
            <a:defPPr/>
            <a:lvl1pPr algn="r">
              <a:defRPr sz="1200">
                <a:solidFill>
                  <a:srgbClr val="FF6305"/>
                </a:solidFill>
              </a:defRPr>
            </a:lvl1pPr>
          </a:lstStyle>
          <a:p>
            <a:fld id="{10804112-2697-4442-8285-ED459D156834}" type="slidenum">
              <a:rPr lang="en-US" smtClean="0"/>
              <a:pPr/>
              <a:t>‹#›</a:t>
            </a:fld>
            <a:endParaRPr lang="en-US" dirty="0"/>
          </a:p>
        </p:txBody>
      </p:sp>
      <p:sp>
        <p:nvSpPr>
          <p:cNvPr id="7" name="Footer Placeholder 6">
            <a:extLst>
              <a:ext uri="{FF2B5EF4-FFF2-40B4-BE49-F238E27FC236}">
                <a16:creationId xmlns:a16="http://schemas.microsoft.com/office/drawing/2014/main" id="{EBD9F489-DDC9-4CD6-A730-4763D86B981E}"/>
              </a:ext>
            </a:extLst>
          </p:cNvPr>
          <p:cNvSpPr txBox="1"/>
          <p:nvPr userDrawn="1"/>
        </p:nvSpPr>
        <p:spPr>
          <a:xfrm>
            <a:off x="3543299" y="6429220"/>
            <a:ext cx="5105401" cy="222069"/>
          </a:xfrm>
          <a:prstGeom prst="rect">
            <a:avLst/>
          </a:prstGeom>
        </p:spPr>
        <p:txBody>
          <a:bodyPr/>
          <a:lstStyle>
            <a:defPPr>
              <a:defRPr lang="en-US"/>
            </a:defPPr>
            <a:lvl1pPr marL="0" algn="ctr" defTabSz="914400" rtl="0" eaLnBrk="1" latinLnBrk="0" hangingPunct="1">
              <a:defRPr sz="1050" kern="1200">
                <a:solidFill>
                  <a:srgbClr val="44515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050" b="0" i="0" strike="noStrike" cap="none" spc="0" baseline="0" dirty="0">
                <a:solidFill>
                  <a:srgbClr val="44515E"/>
                </a:solidFill>
                <a:effectLst/>
                <a:latin typeface="Calibri"/>
                <a:ea typeface="Calibri"/>
                <a:cs typeface="Calibri"/>
              </a:rPr>
              <a:t>Confidencial: no lo duplique ni lo distribuya sin tener permiso de Laserfiche por escrito</a:t>
            </a:r>
          </a:p>
        </p:txBody>
      </p:sp>
    </p:spTree>
    <p:extLst>
      <p:ext uri="{BB962C8B-B14F-4D97-AF65-F5344CB8AC3E}">
        <p14:creationId xmlns:p14="http://schemas.microsoft.com/office/powerpoint/2010/main" val="225953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86" y="495946"/>
            <a:ext cx="3449593" cy="5686927"/>
          </a:xfrm>
          <a:prstGeom prst="rect">
            <a:avLst/>
          </a:prstGeom>
        </p:spPr>
      </p:pic>
      <p:sp>
        <p:nvSpPr>
          <p:cNvPr id="17" name="Picture Placeholder 8"/>
          <p:cNvSpPr>
            <a:spLocks noGrp="1"/>
          </p:cNvSpPr>
          <p:nvPr>
            <p:ph type="pic" sz="quarter" idx="10" hasCustomPrompt="1"/>
          </p:nvPr>
        </p:nvSpPr>
        <p:spPr>
          <a:xfrm>
            <a:off x="566410" y="1132819"/>
            <a:ext cx="2661755" cy="4175781"/>
          </a:xfrm>
          <a:prstGeom prst="rect">
            <a:avLst/>
          </a:prstGeom>
          <a:pattFill prst="dkDnDiag">
            <a:fgClr>
              <a:schemeClr val="bg2"/>
            </a:fgClr>
            <a:bgClr>
              <a:schemeClr val="bg1"/>
            </a:bgClr>
          </a:pattFill>
        </p:spPr>
        <p:txBody>
          <a:bodyPr anchor="ctr" anchorCtr="0"/>
          <a:lstStyle>
            <a:defPPr/>
            <a:lvl1pPr marL="0" indent="0" algn="ctr">
              <a:buFont typeface="Arial" panose="020B0604020202020204" pitchFamily="34" charset="0"/>
              <a:buNone/>
              <a:defRPr sz="2000" baseline="0">
                <a:solidFill>
                  <a:schemeClr val="tx1"/>
                </a:solidFill>
              </a:defRPr>
            </a:lvl1pPr>
          </a:lstStyle>
          <a:p>
            <a:r>
              <a:rPr lang="en-US" dirty="0"/>
              <a:t>Click to add photo </a:t>
            </a:r>
            <a:br>
              <a:rPr lang="en-US" dirty="0"/>
            </a:br>
            <a:r>
              <a:rPr lang="en-US" dirty="0"/>
              <a:t>or drag &amp; drop photo</a:t>
            </a:r>
          </a:p>
        </p:txBody>
      </p:sp>
      <p:sp>
        <p:nvSpPr>
          <p:cNvPr id="8" name="Text Placeholder 7"/>
          <p:cNvSpPr>
            <a:spLocks noGrp="1"/>
          </p:cNvSpPr>
          <p:nvPr>
            <p:ph type="body" sz="quarter" idx="11"/>
          </p:nvPr>
        </p:nvSpPr>
        <p:spPr>
          <a:xfrm>
            <a:off x="3669679" y="1643063"/>
            <a:ext cx="8152626" cy="4539810"/>
          </a:xfrm>
          <a:prstGeom prst="rect">
            <a:avLst/>
          </a:prstGeom>
        </p:spPr>
        <p:txBody>
          <a:bodyPr/>
          <a:lstStyle>
            <a:lvl1pPr>
              <a:defRPr sz="3600">
                <a:solidFill>
                  <a:srgbClr val="000000"/>
                </a:solidFill>
                <a:latin typeface="Calibri" pitchFamily="34" charset="0"/>
                <a:cs typeface="Calibri" panose="020F0502020204030204" pitchFamily="34" charset="0"/>
              </a:defRPr>
            </a:lvl1pPr>
            <a:lvl2pPr>
              <a:defRPr sz="3200">
                <a:solidFill>
                  <a:srgbClr val="000000"/>
                </a:solidFill>
                <a:latin typeface="Calibri" pitchFamily="34" charset="0"/>
                <a:cs typeface="Calibri" panose="020F0502020204030204" pitchFamily="34" charset="0"/>
              </a:defRPr>
            </a:lvl2pPr>
            <a:lvl3pPr>
              <a:defRPr sz="2800">
                <a:solidFill>
                  <a:srgbClr val="000000"/>
                </a:solidFill>
                <a:latin typeface="Calibri" pitchFamily="34" charset="0"/>
                <a:cs typeface="Calibri" panose="020F0502020204030204" pitchFamily="34" charset="0"/>
              </a:defRPr>
            </a:lvl3pPr>
            <a:lvl4pPr>
              <a:defRPr sz="2400">
                <a:solidFill>
                  <a:srgbClr val="000000"/>
                </a:solidFill>
                <a:latin typeface="Calibri" pitchFamily="34" charset="0"/>
                <a:cs typeface="Calibri" panose="020F0502020204030204" pitchFamily="34" charset="0"/>
              </a:defRPr>
            </a:lvl4pPr>
            <a:lvl5pPr>
              <a:defRPr sz="2400">
                <a:solidFill>
                  <a:srgbClr val="000000"/>
                </a:solidFill>
                <a:latin typeface="Calibri"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69680" y="428626"/>
            <a:ext cx="8152625" cy="857250"/>
          </a:xfrm>
          <a:prstGeom prst="rect">
            <a:avLst/>
          </a:prstGeom>
        </p:spPr>
        <p:txBody>
          <a:bodyPr anchor="t" anchorCtr="0"/>
          <a:lstStyle>
            <a:lvl1pPr>
              <a:defRPr sz="5000" b="1">
                <a:solidFill>
                  <a:srgbClr val="0F3F66"/>
                </a:solidFill>
                <a:latin typeface="+mn-lt"/>
              </a:defRPr>
            </a:lvl1pPr>
          </a:lstStyle>
          <a:p>
            <a:r>
              <a:rPr lang="en-US"/>
              <a:t>Click to edit Master title style</a:t>
            </a:r>
          </a:p>
        </p:txBody>
      </p:sp>
      <p:sp>
        <p:nvSpPr>
          <p:cNvPr id="6" name="Slide Number Placeholder 5">
            <a:extLst>
              <a:ext uri="{FF2B5EF4-FFF2-40B4-BE49-F238E27FC236}">
                <a16:creationId xmlns:a16="http://schemas.microsoft.com/office/drawing/2014/main" id="{E51AE03B-11B4-450F-B22B-16E9D91CB510}"/>
              </a:ext>
            </a:extLst>
          </p:cNvPr>
          <p:cNvSpPr>
            <a:spLocks noGrp="1"/>
          </p:cNvSpPr>
          <p:nvPr>
            <p:ph type="sldNum" sz="quarter" idx="4"/>
          </p:nvPr>
        </p:nvSpPr>
        <p:spPr>
          <a:xfrm>
            <a:off x="9398523" y="6357691"/>
            <a:ext cx="2511458" cy="365125"/>
          </a:xfrm>
          <a:prstGeom prst="rect">
            <a:avLst/>
          </a:prstGeom>
        </p:spPr>
        <p:txBody>
          <a:bodyPr vert="horz" lIns="91440" tIns="45720" rIns="91440" bIns="45720" rtlCol="0" anchor="ctr"/>
          <a:lstStyle>
            <a:defPPr/>
            <a:lvl1pPr algn="r">
              <a:defRPr sz="1200">
                <a:solidFill>
                  <a:srgbClr val="FF6305"/>
                </a:solidFill>
              </a:defRPr>
            </a:lvl1pPr>
          </a:lstStyle>
          <a:p>
            <a:fld id="{10804112-2697-4442-8285-ED459D156834}" type="slidenum">
              <a:rPr lang="en-US" smtClean="0"/>
              <a:pPr/>
              <a:t>‹#›</a:t>
            </a:fld>
            <a:endParaRPr lang="en-US" dirty="0"/>
          </a:p>
        </p:txBody>
      </p:sp>
      <p:sp>
        <p:nvSpPr>
          <p:cNvPr id="9" name="Footer Placeholder 6">
            <a:extLst>
              <a:ext uri="{FF2B5EF4-FFF2-40B4-BE49-F238E27FC236}">
                <a16:creationId xmlns:a16="http://schemas.microsoft.com/office/drawing/2014/main" id="{A954A7DE-E942-4B32-BD6E-5F19F15C9B8A}"/>
              </a:ext>
            </a:extLst>
          </p:cNvPr>
          <p:cNvSpPr>
            <a:spLocks noGrp="1"/>
          </p:cNvSpPr>
          <p:nvPr>
            <p:ph type="ftr" sz="quarter" idx="3"/>
          </p:nvPr>
        </p:nvSpPr>
        <p:spPr>
          <a:xfrm>
            <a:off x="3543299" y="6429220"/>
            <a:ext cx="5105401" cy="222069"/>
          </a:xfrm>
          <a:prstGeom prst="rect">
            <a:avLst/>
          </a:prstGeom>
        </p:spPr>
        <p:txBody>
          <a:bodyPr/>
          <a:lstStyle>
            <a:defPPr/>
            <a:lvl1pPr algn="ctr">
              <a:defRPr sz="1050">
                <a:solidFill>
                  <a:srgbClr val="44515E"/>
                </a:solidFill>
              </a:defRPr>
            </a:lvl1pPr>
          </a:lstStyle>
          <a:p>
            <a:r>
              <a:rPr lang="en-US" dirty="0"/>
              <a:t>Confidential – Do not duplicate or distribute without written permission from Laserfiche</a:t>
            </a:r>
          </a:p>
        </p:txBody>
      </p:sp>
    </p:spTree>
    <p:extLst>
      <p:ext uri="{BB962C8B-B14F-4D97-AF65-F5344CB8AC3E}">
        <p14:creationId xmlns:p14="http://schemas.microsoft.com/office/powerpoint/2010/main" val="382554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Rectangle 6"/>
          <p:cNvSpPr/>
          <p:nvPr userDrawn="1"/>
        </p:nvSpPr>
        <p:spPr>
          <a:xfrm>
            <a:off x="6179127" y="0"/>
            <a:ext cx="6012873" cy="641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971146" y="485199"/>
            <a:ext cx="4731327" cy="892464"/>
          </a:xfrm>
          <a:prstGeom prst="rect">
            <a:avLst/>
          </a:prstGeom>
        </p:spPr>
        <p:txBody>
          <a:bodyPr/>
          <a:lstStyle>
            <a:lvl1pPr>
              <a:defRPr sz="5000" b="1">
                <a:solidFill>
                  <a:srgbClr val="0F3F66"/>
                </a:solidFill>
                <a:latin typeface="+mn-lt"/>
              </a:defRPr>
            </a:lvl1pPr>
          </a:lstStyle>
          <a:p>
            <a:r>
              <a:rPr lang="en-US"/>
              <a:t>Agenda</a:t>
            </a:r>
          </a:p>
        </p:txBody>
      </p:sp>
      <p:sp>
        <p:nvSpPr>
          <p:cNvPr id="3" name="Content Placeholder 2"/>
          <p:cNvSpPr>
            <a:spLocks noGrp="1"/>
          </p:cNvSpPr>
          <p:nvPr>
            <p:ph idx="1"/>
          </p:nvPr>
        </p:nvSpPr>
        <p:spPr>
          <a:xfrm>
            <a:off x="6971146" y="1562793"/>
            <a:ext cx="4731327" cy="4642698"/>
          </a:xfrm>
          <a:prstGeom prst="rect">
            <a:avLst/>
          </a:prstGeom>
        </p:spPr>
        <p:txBody>
          <a:bodyPr/>
          <a:lstStyle>
            <a:lvl1pPr marL="0" indent="0">
              <a:spcBef>
                <a:spcPct val="0"/>
              </a:spcBef>
              <a:spcAft>
                <a:spcPts val="1800"/>
              </a:spcAft>
              <a:buNone/>
              <a:defRPr sz="3600">
                <a:solidFill>
                  <a:schemeClr val="tx1"/>
                </a:solidFill>
              </a:defRPr>
            </a:lvl1pPr>
            <a:lvl2pPr marL="457200" indent="0">
              <a:spcAft>
                <a:spcPts val="1800"/>
              </a:spcAft>
              <a:buNone/>
              <a:defRPr sz="32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a:p>
            <a:pPr lvl="1"/>
            <a:r>
              <a:rPr lang="en-US"/>
              <a:t>Second level</a:t>
            </a:r>
          </a:p>
        </p:txBody>
      </p:sp>
      <p:sp>
        <p:nvSpPr>
          <p:cNvPr id="9" name="Picture Placeholder 8"/>
          <p:cNvSpPr>
            <a:spLocks noGrp="1"/>
          </p:cNvSpPr>
          <p:nvPr>
            <p:ph type="pic" sz="quarter" idx="10" hasCustomPrompt="1"/>
          </p:nvPr>
        </p:nvSpPr>
        <p:spPr>
          <a:xfrm>
            <a:off x="1" y="-18474"/>
            <a:ext cx="6515946" cy="6876473"/>
          </a:xfrm>
          <a:prstGeom prst="rect">
            <a:avLst/>
          </a:prstGeom>
          <a:pattFill prst="dkDnDiag">
            <a:fgClr>
              <a:schemeClr val="bg2"/>
            </a:fgClr>
            <a:bgClr>
              <a:schemeClr val="bg1"/>
            </a:bgClr>
          </a:pattFill>
        </p:spPr>
        <p:txBody>
          <a:bodyPr anchor="ctr" anchorCtr="0"/>
          <a:lstStyle>
            <a:defPPr/>
            <a:lvl1pPr marL="0" indent="0" algn="ctr">
              <a:buFont typeface="Arial" panose="020B0604020202020204" pitchFamily="34" charset="0"/>
              <a:buNone/>
              <a:defRPr sz="2400" baseline="0">
                <a:solidFill>
                  <a:schemeClr val="tx1"/>
                </a:solidFill>
              </a:defRPr>
            </a:lvl1pPr>
          </a:lstStyle>
          <a:p>
            <a:r>
              <a:rPr lang="en-US" dirty="0"/>
              <a:t>Click to add photo </a:t>
            </a:r>
            <a:br>
              <a:rPr lang="en-US" dirty="0"/>
            </a:br>
            <a:r>
              <a:rPr lang="en-US" dirty="0"/>
              <a:t>or drag &amp; drop photo</a:t>
            </a:r>
          </a:p>
        </p:txBody>
      </p:sp>
      <p:sp>
        <p:nvSpPr>
          <p:cNvPr id="6" name="Slide Number Placeholder 5">
            <a:extLst>
              <a:ext uri="{FF2B5EF4-FFF2-40B4-BE49-F238E27FC236}">
                <a16:creationId xmlns:a16="http://schemas.microsoft.com/office/drawing/2014/main" id="{5C032569-F87E-4F21-BE60-3DC4F895B8D6}"/>
              </a:ext>
            </a:extLst>
          </p:cNvPr>
          <p:cNvSpPr>
            <a:spLocks noGrp="1"/>
          </p:cNvSpPr>
          <p:nvPr>
            <p:ph type="sldNum" sz="quarter" idx="4"/>
          </p:nvPr>
        </p:nvSpPr>
        <p:spPr>
          <a:xfrm>
            <a:off x="9398523" y="6357691"/>
            <a:ext cx="2511458" cy="365125"/>
          </a:xfrm>
          <a:prstGeom prst="rect">
            <a:avLst/>
          </a:prstGeom>
        </p:spPr>
        <p:txBody>
          <a:bodyPr vert="horz" lIns="91440" tIns="45720" rIns="91440" bIns="45720" rtlCol="0" anchor="ctr"/>
          <a:lstStyle>
            <a:defPPr/>
            <a:lvl1pPr algn="r">
              <a:defRPr sz="1200">
                <a:solidFill>
                  <a:srgbClr val="FF6305"/>
                </a:solidFill>
              </a:defRPr>
            </a:lvl1pPr>
          </a:lstStyle>
          <a:p>
            <a:fld id="{10804112-2697-4442-8285-ED459D156834}" type="slidenum">
              <a:rPr lang="en-US" smtClean="0"/>
              <a:pPr/>
              <a:t>‹#›</a:t>
            </a:fld>
            <a:endParaRPr lang="en-US" dirty="0"/>
          </a:p>
        </p:txBody>
      </p:sp>
    </p:spTree>
    <p:extLst>
      <p:ext uri="{BB962C8B-B14F-4D97-AF65-F5344CB8AC3E}">
        <p14:creationId xmlns:p14="http://schemas.microsoft.com/office/powerpoint/2010/main" val="186640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179127" y="0"/>
            <a:ext cx="6012873" cy="641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971146" y="485199"/>
            <a:ext cx="4731327" cy="892464"/>
          </a:xfrm>
          <a:prstGeom prst="rect">
            <a:avLst/>
          </a:prstGeom>
        </p:spPr>
        <p:txBody>
          <a:bodyPr/>
          <a:lstStyle>
            <a:lvl1pPr>
              <a:defRPr sz="4800" b="1">
                <a:solidFill>
                  <a:schemeClr val="tx2"/>
                </a:solidFill>
                <a:latin typeface="+mn-lt"/>
              </a:defRPr>
            </a:lvl1pPr>
          </a:lstStyle>
          <a:p>
            <a:r>
              <a:rPr lang="en-US" dirty="0"/>
              <a:t>Agenda</a:t>
            </a:r>
          </a:p>
        </p:txBody>
      </p:sp>
      <p:sp>
        <p:nvSpPr>
          <p:cNvPr id="3" name="Content Placeholder 2"/>
          <p:cNvSpPr>
            <a:spLocks noGrp="1"/>
          </p:cNvSpPr>
          <p:nvPr>
            <p:ph idx="1"/>
          </p:nvPr>
        </p:nvSpPr>
        <p:spPr>
          <a:xfrm>
            <a:off x="6971146" y="1562793"/>
            <a:ext cx="4731327" cy="4642698"/>
          </a:xfrm>
          <a:prstGeom prst="rect">
            <a:avLst/>
          </a:prstGeom>
        </p:spPr>
        <p:txBody>
          <a:bodyPr/>
          <a:lstStyle>
            <a:lvl1pPr marL="0" indent="0">
              <a:spcBef>
                <a:spcPts val="0"/>
              </a:spcBef>
              <a:spcAft>
                <a:spcPts val="1800"/>
              </a:spcAft>
              <a:buNone/>
              <a:defRPr sz="3200">
                <a:solidFill>
                  <a:schemeClr val="tx1"/>
                </a:solidFill>
              </a:defRPr>
            </a:lvl1pPr>
            <a:lvl2pPr marL="457200" indent="0">
              <a:spcAft>
                <a:spcPts val="1800"/>
              </a:spcAft>
              <a:buNone/>
              <a:defRPr sz="28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p:txBody>
      </p:sp>
      <p:sp>
        <p:nvSpPr>
          <p:cNvPr id="9" name="Picture Placeholder 8"/>
          <p:cNvSpPr>
            <a:spLocks noGrp="1"/>
          </p:cNvSpPr>
          <p:nvPr>
            <p:ph type="pic" sz="quarter" idx="10" hasCustomPrompt="1"/>
          </p:nvPr>
        </p:nvSpPr>
        <p:spPr>
          <a:xfrm>
            <a:off x="1" y="-18474"/>
            <a:ext cx="6515946" cy="6876473"/>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a:t>Click to add photo </a:t>
            </a:r>
            <a:br>
              <a:rPr lang="en-US" dirty="0"/>
            </a:br>
            <a:r>
              <a:rPr lang="en-US" dirty="0"/>
              <a:t>or drag &amp; drop photo</a:t>
            </a:r>
          </a:p>
        </p:txBody>
      </p:sp>
      <p:sp>
        <p:nvSpPr>
          <p:cNvPr id="8" name="TextBox 7">
            <a:extLst>
              <a:ext uri="{FF2B5EF4-FFF2-40B4-BE49-F238E27FC236}">
                <a16:creationId xmlns:a16="http://schemas.microsoft.com/office/drawing/2014/main" id="{D02CDE26-FEDF-F842-B74C-39F7B60D7774}"/>
              </a:ext>
            </a:extLst>
          </p:cNvPr>
          <p:cNvSpPr txBox="1"/>
          <p:nvPr userDrawn="1"/>
        </p:nvSpPr>
        <p:spPr>
          <a:xfrm>
            <a:off x="6873764" y="6391487"/>
            <a:ext cx="3184636" cy="430887"/>
          </a:xfrm>
          <a:prstGeom prst="rect">
            <a:avLst/>
          </a:prstGeom>
          <a:noFill/>
        </p:spPr>
        <p:txBody>
          <a:bodyPr wrap="square" rtlCol="0">
            <a:spAutoFit/>
          </a:bodyPr>
          <a:lstStyle/>
          <a:p>
            <a:r>
              <a:rPr lang="es-MX" sz="1050" b="0" i="0" strike="noStrike" cap="none" spc="0" baseline="0" dirty="0">
                <a:solidFill>
                  <a:schemeClr val="bg1">
                    <a:lumMod val="65000"/>
                  </a:schemeClr>
                </a:solidFill>
                <a:effectLst/>
                <a:latin typeface="+mn-lt"/>
                <a:ea typeface="Calibri"/>
                <a:cs typeface="Calibri"/>
              </a:rPr>
              <a:t>Confidencial: no lo duplique ni lo distribuya sin tener permiso de Laserfiche por escrito</a:t>
            </a:r>
          </a:p>
        </p:txBody>
      </p:sp>
    </p:spTree>
    <p:extLst>
      <p:ext uri="{BB962C8B-B14F-4D97-AF65-F5344CB8AC3E}">
        <p14:creationId xmlns:p14="http://schemas.microsoft.com/office/powerpoint/2010/main" val="3018219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50182" y="345499"/>
            <a:ext cx="4986316" cy="892464"/>
          </a:xfrm>
          <a:prstGeom prst="rect">
            <a:avLst/>
          </a:prstGeom>
        </p:spPr>
        <p:txBody>
          <a:bodyPr anchor="t" anchorCtr="0"/>
          <a:lstStyle>
            <a:lvl1pPr>
              <a:defRPr sz="5000" b="1" baseline="0">
                <a:solidFill>
                  <a:schemeClr val="tx2"/>
                </a:solidFill>
                <a:latin typeface="+mn-lt"/>
              </a:defRPr>
            </a:lvl1pPr>
          </a:lstStyle>
          <a:p>
            <a:r>
              <a:rPr lang="en-US" dirty="0"/>
              <a:t>Agenda</a:t>
            </a:r>
          </a:p>
        </p:txBody>
      </p:sp>
      <p:sp>
        <p:nvSpPr>
          <p:cNvPr id="3" name="Content Placeholder 2"/>
          <p:cNvSpPr>
            <a:spLocks noGrp="1"/>
          </p:cNvSpPr>
          <p:nvPr>
            <p:ph idx="1"/>
          </p:nvPr>
        </p:nvSpPr>
        <p:spPr>
          <a:xfrm>
            <a:off x="6650182" y="1403497"/>
            <a:ext cx="4986316" cy="5063139"/>
          </a:xfrm>
          <a:prstGeom prst="rect">
            <a:avLst/>
          </a:prstGeom>
        </p:spPr>
        <p:txBody>
          <a:bodyPr/>
          <a:lstStyle>
            <a:lvl1pPr marL="274320" indent="-274320">
              <a:spcBef>
                <a:spcPts val="0"/>
              </a:spcBef>
              <a:spcAft>
                <a:spcPts val="1200"/>
              </a:spcAft>
              <a:buFont typeface="Arial" panose="020B0604020202020204" pitchFamily="34" charset="0"/>
              <a:buChar char="•"/>
              <a:defRPr sz="3600">
                <a:solidFill>
                  <a:schemeClr val="tx1"/>
                </a:solidFill>
              </a:defRPr>
            </a:lvl1pPr>
            <a:lvl2pPr marL="640080" indent="-274320">
              <a:spcBef>
                <a:spcPts val="0"/>
              </a:spcBef>
              <a:spcAft>
                <a:spcPts val="600"/>
              </a:spcAft>
              <a:buFont typeface="Arial" panose="020B0604020202020204" pitchFamily="34" charset="0"/>
              <a:buChar char="•"/>
              <a:defRPr sz="32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40913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0643" y="345499"/>
            <a:ext cx="6515029" cy="892464"/>
          </a:xfrm>
          <a:prstGeom prst="rect">
            <a:avLst/>
          </a:prstGeom>
        </p:spPr>
        <p:txBody>
          <a:bodyPr anchor="t" anchorCtr="0"/>
          <a:lstStyle>
            <a:lvl1pPr>
              <a:defRPr sz="4800" b="1" baseline="0">
                <a:solidFill>
                  <a:schemeClr val="tx2"/>
                </a:solidFill>
                <a:latin typeface="+mn-lt"/>
              </a:defRPr>
            </a:lvl1pPr>
          </a:lstStyle>
          <a:p>
            <a:r>
              <a:rPr lang="en-US" dirty="0"/>
              <a:t>Agenda</a:t>
            </a:r>
          </a:p>
        </p:txBody>
      </p:sp>
      <p:sp>
        <p:nvSpPr>
          <p:cNvPr id="3" name="Content Placeholder 2"/>
          <p:cNvSpPr>
            <a:spLocks noGrp="1"/>
          </p:cNvSpPr>
          <p:nvPr>
            <p:ph idx="1"/>
          </p:nvPr>
        </p:nvSpPr>
        <p:spPr>
          <a:xfrm>
            <a:off x="5390643" y="1403497"/>
            <a:ext cx="6515029" cy="5063139"/>
          </a:xfrm>
          <a:prstGeom prst="rect">
            <a:avLst/>
          </a:prstGeom>
        </p:spPr>
        <p:txBody>
          <a:bodyPr/>
          <a:lstStyle>
            <a:lvl1pPr marL="274320" indent="-274320">
              <a:spcBef>
                <a:spcPts val="0"/>
              </a:spcBef>
              <a:spcAft>
                <a:spcPts val="1200"/>
              </a:spcAft>
              <a:buFont typeface="Arial" panose="020B0604020202020204" pitchFamily="34" charset="0"/>
              <a:buChar char="•"/>
              <a:defRPr sz="3200">
                <a:solidFill>
                  <a:schemeClr val="tx1"/>
                </a:solidFill>
              </a:defRPr>
            </a:lvl1pPr>
            <a:lvl2pPr marL="640080" indent="-274320">
              <a:spcBef>
                <a:spcPts val="0"/>
              </a:spcBef>
              <a:spcAft>
                <a:spcPts val="600"/>
              </a:spcAft>
              <a:buFont typeface="Arial" panose="020B0604020202020204" pitchFamily="34" charset="0"/>
              <a:buChar char="•"/>
              <a:defRPr sz="28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p:txBody>
      </p:sp>
      <p:sp>
        <p:nvSpPr>
          <p:cNvPr id="9" name="Picture Placeholder 8"/>
          <p:cNvSpPr>
            <a:spLocks noGrp="1"/>
          </p:cNvSpPr>
          <p:nvPr>
            <p:ph type="pic" sz="quarter" idx="10" hasCustomPrompt="1"/>
          </p:nvPr>
        </p:nvSpPr>
        <p:spPr>
          <a:xfrm>
            <a:off x="0" y="-7316"/>
            <a:ext cx="5144316" cy="686531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a:t>Click or drag &amp; drop </a:t>
            </a:r>
            <a:br>
              <a:rPr lang="en-US" dirty="0"/>
            </a:br>
            <a:r>
              <a:rPr lang="en-US" dirty="0"/>
              <a:t>photo/screenshot</a:t>
            </a:r>
          </a:p>
        </p:txBody>
      </p:sp>
      <p:sp>
        <p:nvSpPr>
          <p:cNvPr id="7" name="TextBox 6">
            <a:extLst>
              <a:ext uri="{FF2B5EF4-FFF2-40B4-BE49-F238E27FC236}">
                <a16:creationId xmlns:a16="http://schemas.microsoft.com/office/drawing/2014/main" id="{A960E8C4-EA00-5B40-97AD-2841C32E9404}"/>
              </a:ext>
            </a:extLst>
          </p:cNvPr>
          <p:cNvSpPr txBox="1"/>
          <p:nvPr userDrawn="1"/>
        </p:nvSpPr>
        <p:spPr>
          <a:xfrm>
            <a:off x="5390644" y="6391487"/>
            <a:ext cx="3028962" cy="430887"/>
          </a:xfrm>
          <a:prstGeom prst="rect">
            <a:avLst/>
          </a:prstGeom>
          <a:noFill/>
        </p:spPr>
        <p:txBody>
          <a:bodyPr wrap="square" rtlCol="0">
            <a:spAutoFit/>
          </a:bodyPr>
          <a:lstStyle/>
          <a:p>
            <a:r>
              <a:rPr lang="es-MX" sz="1050" b="0" i="0" strike="noStrike" cap="none" spc="0" baseline="0" dirty="0">
                <a:solidFill>
                  <a:schemeClr val="bg1">
                    <a:lumMod val="65000"/>
                  </a:schemeClr>
                </a:solidFill>
                <a:effectLst/>
                <a:latin typeface="+mn-lt"/>
                <a:ea typeface="Calibri"/>
                <a:cs typeface="Calibri"/>
              </a:rPr>
              <a:t>Confidencial: no lo duplique ni lo distribuya sin tener permiso de Laserfiche por escrito</a:t>
            </a:r>
          </a:p>
        </p:txBody>
      </p:sp>
    </p:spTree>
    <p:extLst>
      <p:ext uri="{BB962C8B-B14F-4D97-AF65-F5344CB8AC3E}">
        <p14:creationId xmlns:p14="http://schemas.microsoft.com/office/powerpoint/2010/main" val="264730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50182" y="345499"/>
            <a:ext cx="4986316" cy="892464"/>
          </a:xfrm>
          <a:prstGeom prst="rect">
            <a:avLst/>
          </a:prstGeom>
        </p:spPr>
        <p:txBody>
          <a:bodyPr anchor="t" anchorCtr="0"/>
          <a:lstStyle>
            <a:lvl1pPr>
              <a:defRPr sz="4800" b="1" baseline="0">
                <a:solidFill>
                  <a:schemeClr val="tx2"/>
                </a:solidFill>
                <a:latin typeface="+mn-lt"/>
              </a:defRPr>
            </a:lvl1pPr>
          </a:lstStyle>
          <a:p>
            <a:r>
              <a:rPr lang="en-US" dirty="0"/>
              <a:t>Agenda</a:t>
            </a:r>
          </a:p>
        </p:txBody>
      </p:sp>
      <p:sp>
        <p:nvSpPr>
          <p:cNvPr id="3" name="Content Placeholder 2"/>
          <p:cNvSpPr>
            <a:spLocks noGrp="1"/>
          </p:cNvSpPr>
          <p:nvPr>
            <p:ph idx="1"/>
          </p:nvPr>
        </p:nvSpPr>
        <p:spPr>
          <a:xfrm>
            <a:off x="6650182" y="1403497"/>
            <a:ext cx="4986316" cy="5063139"/>
          </a:xfrm>
          <a:prstGeom prst="rect">
            <a:avLst/>
          </a:prstGeom>
        </p:spPr>
        <p:txBody>
          <a:bodyPr/>
          <a:lstStyle>
            <a:lvl1pPr marL="274320" indent="-274320">
              <a:spcBef>
                <a:spcPts val="0"/>
              </a:spcBef>
              <a:spcAft>
                <a:spcPts val="1200"/>
              </a:spcAft>
              <a:buFont typeface="Arial" panose="020B0604020202020204" pitchFamily="34" charset="0"/>
              <a:buChar char="•"/>
              <a:defRPr sz="3200">
                <a:solidFill>
                  <a:schemeClr val="tx1"/>
                </a:solidFill>
              </a:defRPr>
            </a:lvl1pPr>
            <a:lvl2pPr marL="640080" indent="-274320">
              <a:spcBef>
                <a:spcPts val="0"/>
              </a:spcBef>
              <a:spcAft>
                <a:spcPts val="600"/>
              </a:spcAft>
              <a:buFont typeface="Arial" panose="020B0604020202020204" pitchFamily="34" charset="0"/>
              <a:buChar char="•"/>
              <a:defRPr sz="28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0498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0150" y="345499"/>
            <a:ext cx="6445849" cy="892464"/>
          </a:xfrm>
          <a:prstGeom prst="rect">
            <a:avLst/>
          </a:prstGeom>
        </p:spPr>
        <p:txBody>
          <a:bodyPr anchor="t" anchorCtr="0"/>
          <a:lstStyle>
            <a:lvl1pPr>
              <a:defRPr sz="4800" b="1" baseline="0">
                <a:solidFill>
                  <a:schemeClr val="tx2"/>
                </a:solidFill>
                <a:latin typeface="+mn-lt"/>
              </a:defRPr>
            </a:lvl1pPr>
          </a:lstStyle>
          <a:p>
            <a:r>
              <a:rPr lang="en-US" dirty="0"/>
              <a:t>Click to add title</a:t>
            </a:r>
          </a:p>
        </p:txBody>
      </p:sp>
      <p:sp>
        <p:nvSpPr>
          <p:cNvPr id="3" name="Content Placeholder 2"/>
          <p:cNvSpPr>
            <a:spLocks noGrp="1"/>
          </p:cNvSpPr>
          <p:nvPr>
            <p:ph idx="1"/>
          </p:nvPr>
        </p:nvSpPr>
        <p:spPr>
          <a:xfrm>
            <a:off x="5390150" y="1247719"/>
            <a:ext cx="6445849" cy="673768"/>
          </a:xfrm>
          <a:prstGeom prst="rect">
            <a:avLst/>
          </a:prstGeom>
        </p:spPr>
        <p:txBody>
          <a:bodyPr anchor="t" anchorCtr="0"/>
          <a:lstStyle>
            <a:lvl1pPr marL="0" indent="0">
              <a:spcBef>
                <a:spcPts val="0"/>
              </a:spcBef>
              <a:spcAft>
                <a:spcPts val="1800"/>
              </a:spcAft>
              <a:buFont typeface="Arial" panose="020B0604020202020204" pitchFamily="34" charset="0"/>
              <a:buNone/>
              <a:defRPr sz="3600" b="0">
                <a:solidFill>
                  <a:schemeClr val="accent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8" name="Content Placeholder 2"/>
          <p:cNvSpPr>
            <a:spLocks noGrp="1"/>
          </p:cNvSpPr>
          <p:nvPr>
            <p:ph idx="11"/>
          </p:nvPr>
        </p:nvSpPr>
        <p:spPr>
          <a:xfrm>
            <a:off x="5390150" y="1938935"/>
            <a:ext cx="6445849" cy="4424832"/>
          </a:xfrm>
          <a:prstGeom prst="rect">
            <a:avLst/>
          </a:prstGeom>
        </p:spPr>
        <p:txBody>
          <a:bodyPr/>
          <a:lstStyle>
            <a:lvl1pPr marL="274320" indent="-274320">
              <a:spcBef>
                <a:spcPts val="0"/>
              </a:spcBef>
              <a:spcAft>
                <a:spcPts val="1800"/>
              </a:spcAft>
              <a:buFont typeface="Arial" panose="020B0604020202020204" pitchFamily="34" charset="0"/>
              <a:buChar char="•"/>
              <a:defRPr sz="3200">
                <a:solidFill>
                  <a:schemeClr val="tx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11" name="Picture Placeholder 8"/>
          <p:cNvSpPr>
            <a:spLocks noGrp="1"/>
          </p:cNvSpPr>
          <p:nvPr>
            <p:ph type="pic" sz="quarter" idx="10" hasCustomPrompt="1"/>
          </p:nvPr>
        </p:nvSpPr>
        <p:spPr>
          <a:xfrm>
            <a:off x="0" y="-7316"/>
            <a:ext cx="5144316" cy="686531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a:t>Click or drag &amp; drop </a:t>
            </a:r>
            <a:br>
              <a:rPr lang="en-US" dirty="0"/>
            </a:br>
            <a:r>
              <a:rPr lang="en-US" dirty="0"/>
              <a:t>photo/screenshot</a:t>
            </a:r>
          </a:p>
        </p:txBody>
      </p:sp>
      <p:sp>
        <p:nvSpPr>
          <p:cNvPr id="9" name="TextBox 8">
            <a:extLst>
              <a:ext uri="{FF2B5EF4-FFF2-40B4-BE49-F238E27FC236}">
                <a16:creationId xmlns:a16="http://schemas.microsoft.com/office/drawing/2014/main" id="{E02D0072-6142-3744-A683-DBD0A0B0D25E}"/>
              </a:ext>
            </a:extLst>
          </p:cNvPr>
          <p:cNvSpPr txBox="1"/>
          <p:nvPr userDrawn="1"/>
        </p:nvSpPr>
        <p:spPr>
          <a:xfrm>
            <a:off x="5390644" y="6391487"/>
            <a:ext cx="3028962" cy="430887"/>
          </a:xfrm>
          <a:prstGeom prst="rect">
            <a:avLst/>
          </a:prstGeom>
          <a:noFill/>
        </p:spPr>
        <p:txBody>
          <a:bodyPr wrap="square" rtlCol="0">
            <a:spAutoFit/>
          </a:bodyPr>
          <a:lstStyle/>
          <a:p>
            <a:r>
              <a:rPr lang="es-MX" sz="1050" b="0" i="0" strike="noStrike" cap="none" spc="0" baseline="0" dirty="0">
                <a:solidFill>
                  <a:schemeClr val="bg1">
                    <a:lumMod val="65000"/>
                  </a:schemeClr>
                </a:solidFill>
                <a:effectLst/>
                <a:latin typeface="+mn-lt"/>
                <a:ea typeface="Calibri"/>
                <a:cs typeface="Calibri"/>
              </a:rPr>
              <a:t>Confidencial: no lo duplique ni lo distribuya sin tener permiso de Laserfiche por escrito</a:t>
            </a:r>
          </a:p>
        </p:txBody>
      </p:sp>
    </p:spTree>
    <p:extLst>
      <p:ext uri="{BB962C8B-B14F-4D97-AF65-F5344CB8AC3E}">
        <p14:creationId xmlns:p14="http://schemas.microsoft.com/office/powerpoint/2010/main" val="29709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953" y="345499"/>
            <a:ext cx="6167778" cy="892464"/>
          </a:xfrm>
          <a:prstGeom prst="rect">
            <a:avLst/>
          </a:prstGeom>
        </p:spPr>
        <p:txBody>
          <a:bodyPr anchor="t" anchorCtr="0"/>
          <a:lstStyle>
            <a:lvl1pPr>
              <a:defRPr sz="4800" b="1" baseline="0">
                <a:solidFill>
                  <a:schemeClr val="tx2"/>
                </a:solidFill>
                <a:latin typeface="+mn-lt"/>
              </a:defRPr>
            </a:lvl1pPr>
          </a:lstStyle>
          <a:p>
            <a:r>
              <a:rPr lang="en-US" dirty="0"/>
              <a:t>Click to add title</a:t>
            </a:r>
          </a:p>
        </p:txBody>
      </p:sp>
      <p:sp>
        <p:nvSpPr>
          <p:cNvPr id="3" name="Content Placeholder 2"/>
          <p:cNvSpPr>
            <a:spLocks noGrp="1"/>
          </p:cNvSpPr>
          <p:nvPr>
            <p:ph idx="1" hasCustomPrompt="1"/>
          </p:nvPr>
        </p:nvSpPr>
        <p:spPr>
          <a:xfrm>
            <a:off x="439953" y="1403497"/>
            <a:ext cx="6167778" cy="5063139"/>
          </a:xfrm>
          <a:prstGeom prst="rect">
            <a:avLst/>
          </a:prstGeom>
        </p:spPr>
        <p:txBody>
          <a:bodyPr tIns="0"/>
          <a:lstStyle>
            <a:lvl1pPr marL="274320" indent="-274320">
              <a:spcBef>
                <a:spcPts val="0"/>
              </a:spcBef>
              <a:spcAft>
                <a:spcPts val="1200"/>
              </a:spcAft>
              <a:buFont typeface="Arial" panose="020B0604020202020204" pitchFamily="34" charset="0"/>
              <a:buChar char="•"/>
              <a:defRPr sz="3200">
                <a:solidFill>
                  <a:schemeClr val="tx1"/>
                </a:solidFill>
              </a:defRPr>
            </a:lvl1pPr>
            <a:lvl2pPr marL="640080" indent="-274320">
              <a:spcBef>
                <a:spcPts val="0"/>
              </a:spcBef>
              <a:spcAft>
                <a:spcPts val="600"/>
              </a:spcAft>
              <a:buFont typeface="Arial" panose="020B0604020202020204" pitchFamily="34" charset="0"/>
              <a:buChar char="•"/>
              <a:defRPr sz="28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p:txBody>
      </p:sp>
      <p:sp>
        <p:nvSpPr>
          <p:cNvPr id="9" name="Picture Placeholder 8"/>
          <p:cNvSpPr>
            <a:spLocks noGrp="1"/>
          </p:cNvSpPr>
          <p:nvPr>
            <p:ph type="pic" sz="quarter" idx="10" hasCustomPrompt="1"/>
          </p:nvPr>
        </p:nvSpPr>
        <p:spPr>
          <a:xfrm>
            <a:off x="7047683" y="-7315"/>
            <a:ext cx="5144316" cy="6473952"/>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a:t>Click or drag &amp; drop </a:t>
            </a:r>
            <a:br>
              <a:rPr lang="en-US" dirty="0"/>
            </a:br>
            <a:r>
              <a:rPr lang="en-US" dirty="0"/>
              <a:t>photo/screenshot</a:t>
            </a:r>
          </a:p>
        </p:txBody>
      </p:sp>
    </p:spTree>
    <p:extLst>
      <p:ext uri="{BB962C8B-B14F-4D97-AF65-F5344CB8AC3E}">
        <p14:creationId xmlns:p14="http://schemas.microsoft.com/office/powerpoint/2010/main" val="19711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953" y="345499"/>
            <a:ext cx="6258559" cy="892464"/>
          </a:xfrm>
          <a:prstGeom prst="rect">
            <a:avLst/>
          </a:prstGeom>
        </p:spPr>
        <p:txBody>
          <a:bodyPr anchor="t" anchorCtr="0"/>
          <a:lstStyle>
            <a:lvl1pPr>
              <a:defRPr sz="4800" b="1" baseline="0">
                <a:solidFill>
                  <a:schemeClr val="tx2"/>
                </a:solidFill>
                <a:latin typeface="+mn-lt"/>
              </a:defRPr>
            </a:lvl1pPr>
          </a:lstStyle>
          <a:p>
            <a:r>
              <a:rPr lang="en-US" dirty="0"/>
              <a:t>Click to add title</a:t>
            </a:r>
          </a:p>
        </p:txBody>
      </p:sp>
      <p:sp>
        <p:nvSpPr>
          <p:cNvPr id="3" name="Content Placeholder 2"/>
          <p:cNvSpPr>
            <a:spLocks noGrp="1"/>
          </p:cNvSpPr>
          <p:nvPr>
            <p:ph idx="1"/>
          </p:nvPr>
        </p:nvSpPr>
        <p:spPr>
          <a:xfrm>
            <a:off x="439953" y="1247719"/>
            <a:ext cx="6258559" cy="673768"/>
          </a:xfrm>
          <a:prstGeom prst="rect">
            <a:avLst/>
          </a:prstGeom>
        </p:spPr>
        <p:txBody>
          <a:bodyPr anchor="b" anchorCtr="0"/>
          <a:lstStyle>
            <a:lvl1pPr marL="0" indent="0">
              <a:spcBef>
                <a:spcPts val="0"/>
              </a:spcBef>
              <a:spcAft>
                <a:spcPts val="1800"/>
              </a:spcAft>
              <a:buFont typeface="Arial" panose="020B0604020202020204" pitchFamily="34" charset="0"/>
              <a:buNone/>
              <a:defRPr sz="3200" b="0">
                <a:solidFill>
                  <a:schemeClr val="accent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8" name="Content Placeholder 2"/>
          <p:cNvSpPr>
            <a:spLocks noGrp="1"/>
          </p:cNvSpPr>
          <p:nvPr>
            <p:ph idx="11"/>
          </p:nvPr>
        </p:nvSpPr>
        <p:spPr>
          <a:xfrm>
            <a:off x="439953" y="2041805"/>
            <a:ext cx="6258559" cy="4424832"/>
          </a:xfrm>
          <a:prstGeom prst="rect">
            <a:avLst/>
          </a:prstGeom>
        </p:spPr>
        <p:txBody>
          <a:bodyPr/>
          <a:lstStyle>
            <a:lvl1pPr marL="274320" indent="-274320">
              <a:spcBef>
                <a:spcPts val="0"/>
              </a:spcBef>
              <a:spcAft>
                <a:spcPts val="1800"/>
              </a:spcAft>
              <a:buFont typeface="Arial" panose="020B0604020202020204" pitchFamily="34" charset="0"/>
              <a:buChar char="•"/>
              <a:defRPr sz="3200">
                <a:solidFill>
                  <a:schemeClr val="tx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11" name="Picture Placeholder 8"/>
          <p:cNvSpPr>
            <a:spLocks noGrp="1"/>
          </p:cNvSpPr>
          <p:nvPr>
            <p:ph type="pic" sz="quarter" idx="10" hasCustomPrompt="1"/>
          </p:nvPr>
        </p:nvSpPr>
        <p:spPr>
          <a:xfrm>
            <a:off x="7047683" y="-7315"/>
            <a:ext cx="5144316" cy="6473952"/>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a:t>Click or drag &amp; drop </a:t>
            </a:r>
            <a:br>
              <a:rPr lang="en-US" dirty="0"/>
            </a:br>
            <a:r>
              <a:rPr lang="en-US" dirty="0"/>
              <a:t>photo/screenshot</a:t>
            </a:r>
          </a:p>
        </p:txBody>
      </p:sp>
    </p:spTree>
    <p:extLst>
      <p:ext uri="{BB962C8B-B14F-4D97-AF65-F5344CB8AC3E}">
        <p14:creationId xmlns:p14="http://schemas.microsoft.com/office/powerpoint/2010/main" val="14027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953" y="345499"/>
            <a:ext cx="10994665" cy="892464"/>
          </a:xfrm>
          <a:prstGeom prst="rect">
            <a:avLst/>
          </a:prstGeom>
        </p:spPr>
        <p:txBody>
          <a:bodyPr anchor="t" anchorCtr="0"/>
          <a:lstStyle>
            <a:lvl1pPr algn="ctr">
              <a:defRPr sz="4800" b="1" baseline="0">
                <a:solidFill>
                  <a:schemeClr val="tx2"/>
                </a:solidFill>
                <a:latin typeface="+mn-lt"/>
              </a:defRPr>
            </a:lvl1pPr>
          </a:lstStyle>
          <a:p>
            <a:r>
              <a:rPr lang="en-US" dirty="0"/>
              <a:t>Click to add title</a:t>
            </a:r>
          </a:p>
        </p:txBody>
      </p:sp>
      <p:sp>
        <p:nvSpPr>
          <p:cNvPr id="3" name="Content Placeholder 2"/>
          <p:cNvSpPr>
            <a:spLocks noGrp="1"/>
          </p:cNvSpPr>
          <p:nvPr>
            <p:ph idx="1"/>
          </p:nvPr>
        </p:nvSpPr>
        <p:spPr>
          <a:xfrm>
            <a:off x="439953" y="1467851"/>
            <a:ext cx="10994665" cy="673768"/>
          </a:xfrm>
          <a:prstGeom prst="rect">
            <a:avLst/>
          </a:prstGeom>
        </p:spPr>
        <p:txBody>
          <a:bodyPr anchor="t" anchorCtr="0"/>
          <a:lstStyle>
            <a:lvl1pPr marL="0" indent="0">
              <a:spcBef>
                <a:spcPts val="0"/>
              </a:spcBef>
              <a:spcAft>
                <a:spcPts val="1800"/>
              </a:spcAft>
              <a:buFont typeface="Arial" panose="020B0604020202020204" pitchFamily="34" charset="0"/>
              <a:buNone/>
              <a:defRPr sz="3200" b="0">
                <a:solidFill>
                  <a:schemeClr val="accent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8" name="Content Placeholder 2"/>
          <p:cNvSpPr>
            <a:spLocks noGrp="1"/>
          </p:cNvSpPr>
          <p:nvPr>
            <p:ph idx="11"/>
          </p:nvPr>
        </p:nvSpPr>
        <p:spPr>
          <a:xfrm>
            <a:off x="439953" y="2261937"/>
            <a:ext cx="10994665" cy="3789947"/>
          </a:xfrm>
          <a:prstGeom prst="rect">
            <a:avLst/>
          </a:prstGeom>
        </p:spPr>
        <p:txBody>
          <a:bodyPr/>
          <a:lstStyle>
            <a:lvl1pPr marL="274320" indent="-274320">
              <a:spcBef>
                <a:spcPts val="0"/>
              </a:spcBef>
              <a:spcAft>
                <a:spcPts val="1800"/>
              </a:spcAft>
              <a:buFont typeface="Arial" panose="020B0604020202020204" pitchFamily="34" charset="0"/>
              <a:buChar char="•"/>
              <a:defRPr sz="3200">
                <a:solidFill>
                  <a:schemeClr val="tx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197628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2" cstate="screen">
            <a:extLst>
              <a:ext uri="{28A0092B-C50C-407E-A947-70E740481C1C}">
                <a14:useLocalDpi xmlns:a14="http://schemas.microsoft.com/office/drawing/2010/main" val="0"/>
              </a:ext>
            </a:extLst>
          </a:blip>
          <a:srcRect r="6340"/>
          <a:stretch/>
        </p:blipFill>
        <p:spPr>
          <a:xfrm>
            <a:off x="10243786" y="6470237"/>
            <a:ext cx="1226784" cy="329058"/>
          </a:xfrm>
          <a:prstGeom prst="rect">
            <a:avLst/>
          </a:prstGeom>
        </p:spPr>
      </p:pic>
      <p:sp>
        <p:nvSpPr>
          <p:cNvPr id="4" name="TextBox 3"/>
          <p:cNvSpPr txBox="1"/>
          <p:nvPr userDrawn="1"/>
        </p:nvSpPr>
        <p:spPr>
          <a:xfrm>
            <a:off x="11617245" y="6567927"/>
            <a:ext cx="471051" cy="184666"/>
          </a:xfrm>
          <a:prstGeom prst="rect">
            <a:avLst/>
          </a:prstGeom>
          <a:noFill/>
        </p:spPr>
        <p:txBody>
          <a:bodyPr wrap="square" lIns="0" tIns="0" rIns="0" bIns="0" rtlCol="0">
            <a:spAutoFit/>
          </a:bodyPr>
          <a:lstStyle/>
          <a:p>
            <a:pPr algn="l"/>
            <a:fld id="{6A072CFC-846C-421C-B18A-582244BA2F7D}" type="slidenum">
              <a:rPr lang="en-US" sz="1200" b="1" baseline="0" smtClean="0">
                <a:solidFill>
                  <a:schemeClr val="tx1"/>
                </a:solidFill>
              </a:rPr>
              <a:pPr algn="l"/>
              <a:t>‹#›</a:t>
            </a:fld>
            <a:endParaRPr lang="en-US" sz="1200" b="1" dirty="0">
              <a:solidFill>
                <a:schemeClr val="tx1"/>
              </a:solidFill>
            </a:endParaRPr>
          </a:p>
        </p:txBody>
      </p:sp>
      <p:cxnSp>
        <p:nvCxnSpPr>
          <p:cNvPr id="3" name="Straight Connector 2"/>
          <p:cNvCxnSpPr/>
          <p:nvPr userDrawn="1"/>
        </p:nvCxnSpPr>
        <p:spPr>
          <a:xfrm>
            <a:off x="11530845" y="6594763"/>
            <a:ext cx="0" cy="110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155BF8C-1219-0E4F-AFC2-E75512C6B642}"/>
              </a:ext>
            </a:extLst>
          </p:cNvPr>
          <p:cNvSpPr txBox="1"/>
          <p:nvPr userDrawn="1"/>
        </p:nvSpPr>
        <p:spPr>
          <a:xfrm>
            <a:off x="336330" y="6556378"/>
            <a:ext cx="7537010" cy="246221"/>
          </a:xfrm>
          <a:prstGeom prst="rect">
            <a:avLst/>
          </a:prstGeom>
          <a:noFill/>
        </p:spPr>
        <p:txBody>
          <a:bodyPr wrap="square" rtlCol="0">
            <a:spAutoFit/>
          </a:bodyPr>
          <a:lstStyle/>
          <a:p>
            <a:r>
              <a:rPr lang="es-MX" sz="1000" b="0" i="0" strike="noStrike" cap="none" spc="0" baseline="0" dirty="0">
                <a:solidFill>
                  <a:schemeClr val="bg1">
                    <a:lumMod val="65000"/>
                  </a:schemeClr>
                </a:solidFill>
                <a:effectLst/>
                <a:latin typeface="+mn-lt"/>
                <a:ea typeface="Calibri"/>
                <a:cs typeface="Calibri"/>
              </a:rPr>
              <a:t>Confidencial: no lo duplique ni lo distribuya sin tener permiso de Laserfiche por escrito</a:t>
            </a:r>
          </a:p>
        </p:txBody>
      </p:sp>
    </p:spTree>
    <p:extLst>
      <p:ext uri="{BB962C8B-B14F-4D97-AF65-F5344CB8AC3E}">
        <p14:creationId xmlns:p14="http://schemas.microsoft.com/office/powerpoint/2010/main" val="18646251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9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72" r:id="rId25"/>
    <p:sldLayoutId id="2147483661" r:id="rId26"/>
    <p:sldLayoutId id="2147483665" r:id="rId27"/>
    <p:sldLayoutId id="2147483666" r:id="rId28"/>
    <p:sldLayoutId id="2147483669" r:id="rId29"/>
    <p:sldLayoutId id="214748369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6A666-F9A8-434B-8941-927863976095}"/>
              </a:ext>
            </a:extLst>
          </p:cNvPr>
          <p:cNvSpPr>
            <a:spLocks noGrp="1"/>
          </p:cNvSpPr>
          <p:nvPr>
            <p:ph type="body" sz="quarter" idx="10"/>
          </p:nvPr>
        </p:nvSpPr>
        <p:spPr>
          <a:xfrm>
            <a:off x="1275078" y="1289871"/>
            <a:ext cx="9685195" cy="1778951"/>
          </a:xfrm>
        </p:spPr>
        <p:txBody>
          <a:bodyPr/>
          <a:lstStyle/>
          <a:p>
            <a:r>
              <a:rPr lang="es-MX" noProof="0" dirty="0"/>
              <a:t>Presen</a:t>
            </a:r>
            <a:r>
              <a:rPr lang="es-MX" altLang="es-MX" dirty="0"/>
              <a:t>tación de Laserfiche Cloud</a:t>
            </a:r>
            <a:endParaRPr lang="es-MX" dirty="0"/>
          </a:p>
        </p:txBody>
      </p:sp>
      <p:sp>
        <p:nvSpPr>
          <p:cNvPr id="8" name="Text Placeholder 7">
            <a:extLst>
              <a:ext uri="{FF2B5EF4-FFF2-40B4-BE49-F238E27FC236}">
                <a16:creationId xmlns:a16="http://schemas.microsoft.com/office/drawing/2014/main" id="{B818C570-078D-074A-9720-9E1ED6AE42E5}"/>
              </a:ext>
            </a:extLst>
          </p:cNvPr>
          <p:cNvSpPr>
            <a:spLocks noGrp="1"/>
          </p:cNvSpPr>
          <p:nvPr>
            <p:ph type="body" sz="quarter" idx="11"/>
          </p:nvPr>
        </p:nvSpPr>
        <p:spPr/>
        <p:txBody>
          <a:bodyPr/>
          <a:lstStyle/>
          <a:p>
            <a:r>
              <a:rPr lang="en-US" dirty="0"/>
              <a:t>XXX</a:t>
            </a:r>
          </a:p>
        </p:txBody>
      </p:sp>
    </p:spTree>
    <p:extLst>
      <p:ext uri="{BB962C8B-B14F-4D97-AF65-F5344CB8AC3E}">
        <p14:creationId xmlns:p14="http://schemas.microsoft.com/office/powerpoint/2010/main" val="406033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427B2-27D4-BB46-BC2A-E80B8718BFC4}"/>
              </a:ext>
            </a:extLst>
          </p:cNvPr>
          <p:cNvSpPr>
            <a:spLocks noGrp="1"/>
          </p:cNvSpPr>
          <p:nvPr>
            <p:ph type="title"/>
          </p:nvPr>
        </p:nvSpPr>
        <p:spPr/>
        <p:txBody>
          <a:bodyPr/>
          <a:lstStyle/>
          <a:p>
            <a:r>
              <a:rPr lang="en-US" dirty="0"/>
              <a:t>Laserfiche Cloud</a:t>
            </a:r>
          </a:p>
        </p:txBody>
      </p:sp>
      <p:sp>
        <p:nvSpPr>
          <p:cNvPr id="6" name="Freeform 16">
            <a:extLst>
              <a:ext uri="{FF2B5EF4-FFF2-40B4-BE49-F238E27FC236}">
                <a16:creationId xmlns:a16="http://schemas.microsoft.com/office/drawing/2014/main" id="{1D8449F7-4FA7-7248-ABEB-B8E0272A354F}"/>
              </a:ext>
            </a:extLst>
          </p:cNvPr>
          <p:cNvSpPr>
            <a:spLocks/>
          </p:cNvSpPr>
          <p:nvPr/>
        </p:nvSpPr>
        <p:spPr bwMode="auto">
          <a:xfrm>
            <a:off x="3282950" y="1248988"/>
            <a:ext cx="2984500" cy="2390775"/>
          </a:xfrm>
          <a:custGeom>
            <a:avLst/>
            <a:gdLst>
              <a:gd name="T0" fmla="*/ 2147483646 w 2088"/>
              <a:gd name="T1" fmla="*/ 2147483646 h 1672"/>
              <a:gd name="T2" fmla="*/ 2147483646 w 2088"/>
              <a:gd name="T3" fmla="*/ 0 h 1672"/>
              <a:gd name="T4" fmla="*/ 0 w 2088"/>
              <a:gd name="T5" fmla="*/ 2147483646 h 1672"/>
              <a:gd name="T6" fmla="*/ 2147483646 w 2088"/>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672">
                <a:moveTo>
                  <a:pt x="2088" y="1154"/>
                </a:moveTo>
                <a:lnTo>
                  <a:pt x="970" y="0"/>
                </a:lnTo>
                <a:lnTo>
                  <a:pt x="0" y="1672"/>
                </a:lnTo>
                <a:lnTo>
                  <a:pt x="2088" y="1154"/>
                </a:lnTo>
                <a:close/>
              </a:path>
            </a:pathLst>
          </a:custGeom>
          <a:solidFill>
            <a:schemeClr val="tx2"/>
          </a:solidFill>
          <a:ln>
            <a:noFill/>
          </a:ln>
          <a:effectLst/>
        </p:spPr>
        <p:txBody>
          <a:bodyPr/>
          <a:lstStyle/>
          <a:p>
            <a:endParaRPr lang="en-US"/>
          </a:p>
        </p:txBody>
      </p:sp>
      <p:sp>
        <p:nvSpPr>
          <p:cNvPr id="7" name="Freeform 17">
            <a:extLst>
              <a:ext uri="{FF2B5EF4-FFF2-40B4-BE49-F238E27FC236}">
                <a16:creationId xmlns:a16="http://schemas.microsoft.com/office/drawing/2014/main" id="{221EF67E-C71E-3E47-B80A-DCC2D67F72A3}"/>
              </a:ext>
            </a:extLst>
          </p:cNvPr>
          <p:cNvSpPr>
            <a:spLocks/>
          </p:cNvSpPr>
          <p:nvPr/>
        </p:nvSpPr>
        <p:spPr bwMode="auto">
          <a:xfrm>
            <a:off x="4799013" y="1248988"/>
            <a:ext cx="2763837" cy="2209800"/>
          </a:xfrm>
          <a:custGeom>
            <a:avLst/>
            <a:gdLst>
              <a:gd name="T0" fmla="*/ 2147483646 w 1934"/>
              <a:gd name="T1" fmla="*/ 2147483646 h 1546"/>
              <a:gd name="T2" fmla="*/ 2147483646 w 1934"/>
              <a:gd name="T3" fmla="*/ 0 h 1546"/>
              <a:gd name="T4" fmla="*/ 0 w 1934"/>
              <a:gd name="T5" fmla="*/ 0 h 1546"/>
              <a:gd name="T6" fmla="*/ 2147483646 w 1934"/>
              <a:gd name="T7" fmla="*/ 2147483646 h 1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6">
                <a:moveTo>
                  <a:pt x="1498" y="1546"/>
                </a:moveTo>
                <a:lnTo>
                  <a:pt x="1934" y="0"/>
                </a:lnTo>
                <a:lnTo>
                  <a:pt x="0" y="0"/>
                </a:lnTo>
                <a:lnTo>
                  <a:pt x="1498" y="1546"/>
                </a:lnTo>
                <a:close/>
              </a:path>
            </a:pathLst>
          </a:custGeom>
          <a:solidFill>
            <a:schemeClr val="bg2"/>
          </a:solidFill>
          <a:ln>
            <a:noFill/>
          </a:ln>
          <a:effectLst/>
        </p:spPr>
        <p:txBody>
          <a:bodyPr/>
          <a:lstStyle/>
          <a:p>
            <a:endParaRPr lang="en-US"/>
          </a:p>
        </p:txBody>
      </p:sp>
      <p:sp>
        <p:nvSpPr>
          <p:cNvPr id="8" name="Freeform 18">
            <a:extLst>
              <a:ext uri="{FF2B5EF4-FFF2-40B4-BE49-F238E27FC236}">
                <a16:creationId xmlns:a16="http://schemas.microsoft.com/office/drawing/2014/main" id="{3E27F6D7-FB6F-0448-B95E-F98FA7C2B16A}"/>
              </a:ext>
            </a:extLst>
          </p:cNvPr>
          <p:cNvSpPr>
            <a:spLocks/>
          </p:cNvSpPr>
          <p:nvPr/>
        </p:nvSpPr>
        <p:spPr bwMode="auto">
          <a:xfrm>
            <a:off x="6783388" y="1355350"/>
            <a:ext cx="2224087" cy="2962275"/>
          </a:xfrm>
          <a:custGeom>
            <a:avLst/>
            <a:gdLst>
              <a:gd name="T0" fmla="*/ 0 w 1556"/>
              <a:gd name="T1" fmla="*/ 2147483646 h 2072"/>
              <a:gd name="T2" fmla="*/ 2147483646 w 1556"/>
              <a:gd name="T3" fmla="*/ 2147483646 h 2072"/>
              <a:gd name="T4" fmla="*/ 2147483646 w 1556"/>
              <a:gd name="T5" fmla="*/ 0 h 2072"/>
              <a:gd name="T6" fmla="*/ 0 w 1556"/>
              <a:gd name="T7" fmla="*/ 2147483646 h 2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2">
                <a:moveTo>
                  <a:pt x="0" y="2072"/>
                </a:moveTo>
                <a:lnTo>
                  <a:pt x="1556" y="1674"/>
                </a:lnTo>
                <a:lnTo>
                  <a:pt x="586" y="0"/>
                </a:lnTo>
                <a:lnTo>
                  <a:pt x="0" y="2072"/>
                </a:lnTo>
                <a:close/>
              </a:path>
            </a:pathLst>
          </a:custGeom>
          <a:solidFill>
            <a:schemeClr val="bg2"/>
          </a:solidFill>
          <a:ln>
            <a:noFill/>
          </a:ln>
          <a:effectLst/>
        </p:spPr>
        <p:txBody>
          <a:bodyPr/>
          <a:lstStyle/>
          <a:p>
            <a:endParaRPr lang="en-US"/>
          </a:p>
        </p:txBody>
      </p:sp>
      <p:sp>
        <p:nvSpPr>
          <p:cNvPr id="9" name="Freeform 19">
            <a:extLst>
              <a:ext uri="{FF2B5EF4-FFF2-40B4-BE49-F238E27FC236}">
                <a16:creationId xmlns:a16="http://schemas.microsoft.com/office/drawing/2014/main" id="{938FD922-6B7A-1945-AD5A-375606CC9F8D}"/>
              </a:ext>
            </a:extLst>
          </p:cNvPr>
          <p:cNvSpPr>
            <a:spLocks/>
          </p:cNvSpPr>
          <p:nvPr/>
        </p:nvSpPr>
        <p:spPr bwMode="auto">
          <a:xfrm>
            <a:off x="5956300" y="3876300"/>
            <a:ext cx="2987675" cy="2390775"/>
          </a:xfrm>
          <a:custGeom>
            <a:avLst/>
            <a:gdLst>
              <a:gd name="T0" fmla="*/ 0 w 2090"/>
              <a:gd name="T1" fmla="*/ 2147483646 h 1672"/>
              <a:gd name="T2" fmla="*/ 2147483646 w 2090"/>
              <a:gd name="T3" fmla="*/ 2147483646 h 1672"/>
              <a:gd name="T4" fmla="*/ 2147483646 w 2090"/>
              <a:gd name="T5" fmla="*/ 0 h 1672"/>
              <a:gd name="T6" fmla="*/ 0 w 2090"/>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1672">
                <a:moveTo>
                  <a:pt x="0" y="518"/>
                </a:moveTo>
                <a:lnTo>
                  <a:pt x="1118" y="1672"/>
                </a:lnTo>
                <a:lnTo>
                  <a:pt x="2090" y="0"/>
                </a:lnTo>
                <a:lnTo>
                  <a:pt x="0" y="518"/>
                </a:lnTo>
                <a:close/>
              </a:path>
            </a:pathLst>
          </a:custGeom>
          <a:solidFill>
            <a:schemeClr val="bg2"/>
          </a:solidFill>
          <a:ln>
            <a:noFill/>
          </a:ln>
          <a:effectLst/>
        </p:spPr>
        <p:txBody>
          <a:bodyPr/>
          <a:lstStyle/>
          <a:p>
            <a:endParaRPr lang="en-US"/>
          </a:p>
        </p:txBody>
      </p:sp>
      <p:sp>
        <p:nvSpPr>
          <p:cNvPr id="10" name="Freeform 20">
            <a:extLst>
              <a:ext uri="{FF2B5EF4-FFF2-40B4-BE49-F238E27FC236}">
                <a16:creationId xmlns:a16="http://schemas.microsoft.com/office/drawing/2014/main" id="{13DE1E56-BA45-9440-BEC1-4DD3BBF30007}"/>
              </a:ext>
            </a:extLst>
          </p:cNvPr>
          <p:cNvSpPr>
            <a:spLocks/>
          </p:cNvSpPr>
          <p:nvPr/>
        </p:nvSpPr>
        <p:spPr bwMode="auto">
          <a:xfrm>
            <a:off x="4664075" y="4057275"/>
            <a:ext cx="2765425" cy="2206625"/>
          </a:xfrm>
          <a:custGeom>
            <a:avLst/>
            <a:gdLst>
              <a:gd name="T0" fmla="*/ 2147483646 w 1934"/>
              <a:gd name="T1" fmla="*/ 0 h 1544"/>
              <a:gd name="T2" fmla="*/ 0 w 1934"/>
              <a:gd name="T3" fmla="*/ 2147483646 h 1544"/>
              <a:gd name="T4" fmla="*/ 2147483646 w 1934"/>
              <a:gd name="T5" fmla="*/ 2147483646 h 1544"/>
              <a:gd name="T6" fmla="*/ 2147483646 w 1934"/>
              <a:gd name="T7" fmla="*/ 0 h 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4">
                <a:moveTo>
                  <a:pt x="436" y="0"/>
                </a:moveTo>
                <a:lnTo>
                  <a:pt x="0" y="1544"/>
                </a:lnTo>
                <a:lnTo>
                  <a:pt x="1934" y="1544"/>
                </a:lnTo>
                <a:lnTo>
                  <a:pt x="436" y="0"/>
                </a:lnTo>
                <a:close/>
              </a:path>
            </a:pathLst>
          </a:custGeom>
          <a:solidFill>
            <a:schemeClr val="bg2"/>
          </a:solidFill>
          <a:ln>
            <a:noFill/>
          </a:ln>
          <a:effectLst/>
        </p:spPr>
        <p:txBody>
          <a:bodyPr/>
          <a:lstStyle/>
          <a:p>
            <a:endParaRPr lang="en-US"/>
          </a:p>
        </p:txBody>
      </p:sp>
      <p:sp>
        <p:nvSpPr>
          <p:cNvPr id="11" name="Freeform 21">
            <a:extLst>
              <a:ext uri="{FF2B5EF4-FFF2-40B4-BE49-F238E27FC236}">
                <a16:creationId xmlns:a16="http://schemas.microsoft.com/office/drawing/2014/main" id="{C900E189-EEC9-B643-87B7-8DFECF5B68BF}"/>
              </a:ext>
            </a:extLst>
          </p:cNvPr>
          <p:cNvSpPr>
            <a:spLocks/>
          </p:cNvSpPr>
          <p:nvPr/>
        </p:nvSpPr>
        <p:spPr bwMode="auto">
          <a:xfrm>
            <a:off x="3219450" y="3198438"/>
            <a:ext cx="2225675" cy="2960687"/>
          </a:xfrm>
          <a:custGeom>
            <a:avLst/>
            <a:gdLst>
              <a:gd name="T0" fmla="*/ 2147483646 w 1556"/>
              <a:gd name="T1" fmla="*/ 0 h 2070"/>
              <a:gd name="T2" fmla="*/ 0 w 1556"/>
              <a:gd name="T3" fmla="*/ 2147483646 h 2070"/>
              <a:gd name="T4" fmla="*/ 2147483646 w 1556"/>
              <a:gd name="T5" fmla="*/ 2147483646 h 2070"/>
              <a:gd name="T6" fmla="*/ 2147483646 w 1556"/>
              <a:gd name="T7" fmla="*/ 0 h 20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0">
                <a:moveTo>
                  <a:pt x="1556" y="0"/>
                </a:moveTo>
                <a:lnTo>
                  <a:pt x="0" y="398"/>
                </a:lnTo>
                <a:lnTo>
                  <a:pt x="970" y="2070"/>
                </a:lnTo>
                <a:lnTo>
                  <a:pt x="1556" y="0"/>
                </a:lnTo>
                <a:close/>
              </a:path>
            </a:pathLst>
          </a:custGeom>
          <a:solidFill>
            <a:schemeClr val="bg2"/>
          </a:solidFill>
          <a:ln>
            <a:noFill/>
          </a:ln>
          <a:effectLst/>
        </p:spPr>
        <p:txBody>
          <a:bodyPr/>
          <a:lstStyle/>
          <a:p>
            <a:endParaRPr lang="en-US"/>
          </a:p>
        </p:txBody>
      </p:sp>
      <p:sp>
        <p:nvSpPr>
          <p:cNvPr id="12" name="Freeform 22">
            <a:extLst>
              <a:ext uri="{FF2B5EF4-FFF2-40B4-BE49-F238E27FC236}">
                <a16:creationId xmlns:a16="http://schemas.microsoft.com/office/drawing/2014/main" id="{F26F1E10-A5FD-4746-9E94-0D1FA77A27A8}"/>
              </a:ext>
            </a:extLst>
          </p:cNvPr>
          <p:cNvSpPr>
            <a:spLocks/>
          </p:cNvSpPr>
          <p:nvPr/>
        </p:nvSpPr>
        <p:spPr bwMode="auto">
          <a:xfrm>
            <a:off x="5330825" y="2979363"/>
            <a:ext cx="1574800" cy="1560512"/>
          </a:xfrm>
          <a:custGeom>
            <a:avLst/>
            <a:gdLst>
              <a:gd name="T0" fmla="*/ 2147483646 w 1102"/>
              <a:gd name="T1" fmla="*/ 2147483646 h 1092"/>
              <a:gd name="T2" fmla="*/ 0 w 1102"/>
              <a:gd name="T3" fmla="*/ 2147483646 h 1092"/>
              <a:gd name="T4" fmla="*/ 2147483646 w 1102"/>
              <a:gd name="T5" fmla="*/ 2147483646 h 1092"/>
              <a:gd name="T6" fmla="*/ 2147483646 w 1102"/>
              <a:gd name="T7" fmla="*/ 0 h 1092"/>
              <a:gd name="T8" fmla="*/ 2147483646 w 1102"/>
              <a:gd name="T9" fmla="*/ 2147483646 h 1092"/>
              <a:gd name="T10" fmla="*/ 2147483646 w 1102"/>
              <a:gd name="T11" fmla="*/ 2147483646 h 1092"/>
              <a:gd name="T12" fmla="*/ 2147483646 w 1102"/>
              <a:gd name="T13" fmla="*/ 2147483646 h 1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2" h="1092">
                <a:moveTo>
                  <a:pt x="396" y="1092"/>
                </a:moveTo>
                <a:lnTo>
                  <a:pt x="0" y="684"/>
                </a:lnTo>
                <a:lnTo>
                  <a:pt x="156" y="138"/>
                </a:lnTo>
                <a:lnTo>
                  <a:pt x="708" y="0"/>
                </a:lnTo>
                <a:lnTo>
                  <a:pt x="1102" y="406"/>
                </a:lnTo>
                <a:lnTo>
                  <a:pt x="946" y="952"/>
                </a:lnTo>
                <a:lnTo>
                  <a:pt x="396" y="1092"/>
                </a:lnTo>
                <a:close/>
              </a:path>
            </a:pathLst>
          </a:custGeom>
          <a:solidFill>
            <a:schemeClr val="accent1"/>
          </a:solidFill>
          <a:ln>
            <a:noFill/>
          </a:ln>
          <a:effectLst/>
        </p:spPr>
        <p:txBody>
          <a:bodyPr/>
          <a:lstStyle/>
          <a:p>
            <a:endParaRPr lang="en-US"/>
          </a:p>
        </p:txBody>
      </p:sp>
      <p:sp>
        <p:nvSpPr>
          <p:cNvPr id="13" name="Rectangle 13">
            <a:extLst>
              <a:ext uri="{FF2B5EF4-FFF2-40B4-BE49-F238E27FC236}">
                <a16:creationId xmlns:a16="http://schemas.microsoft.com/office/drawing/2014/main" id="{E026C3C0-FD2A-744B-B882-504EC9FA7328}"/>
              </a:ext>
            </a:extLst>
          </p:cNvPr>
          <p:cNvSpPr>
            <a:spLocks noChangeArrowheads="1"/>
          </p:cNvSpPr>
          <p:nvPr/>
        </p:nvSpPr>
        <p:spPr bwMode="auto">
          <a:xfrm>
            <a:off x="5675313" y="1588713"/>
            <a:ext cx="16557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Gestión documental</a:t>
            </a:r>
          </a:p>
        </p:txBody>
      </p:sp>
      <p:sp>
        <p:nvSpPr>
          <p:cNvPr id="14" name="Rectangle 14">
            <a:extLst>
              <a:ext uri="{FF2B5EF4-FFF2-40B4-BE49-F238E27FC236}">
                <a16:creationId xmlns:a16="http://schemas.microsoft.com/office/drawing/2014/main" id="{226C8368-D99A-BD43-8B5C-583E2A00ED16}"/>
              </a:ext>
            </a:extLst>
          </p:cNvPr>
          <p:cNvSpPr>
            <a:spLocks noChangeArrowheads="1"/>
          </p:cNvSpPr>
          <p:nvPr/>
        </p:nvSpPr>
        <p:spPr bwMode="auto">
          <a:xfrm>
            <a:off x="3819525" y="2350713"/>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solidFill>
                  <a:schemeClr val="bg1"/>
                </a:solidFill>
                <a:latin typeface="+mj-lt"/>
              </a:rPr>
              <a:t>Formularios electrónicos</a:t>
            </a:r>
          </a:p>
        </p:txBody>
      </p:sp>
      <p:sp>
        <p:nvSpPr>
          <p:cNvPr id="15" name="Rectangle 15">
            <a:extLst>
              <a:ext uri="{FF2B5EF4-FFF2-40B4-BE49-F238E27FC236}">
                <a16:creationId xmlns:a16="http://schemas.microsoft.com/office/drawing/2014/main" id="{DF10AFFE-B5F2-6F42-8B3C-104227622A8C}"/>
              </a:ext>
            </a:extLst>
          </p:cNvPr>
          <p:cNvSpPr>
            <a:spLocks noChangeArrowheads="1"/>
          </p:cNvSpPr>
          <p:nvPr/>
        </p:nvSpPr>
        <p:spPr bwMode="auto">
          <a:xfrm>
            <a:off x="6972300" y="3025400"/>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Captura multicanal</a:t>
            </a:r>
          </a:p>
        </p:txBody>
      </p:sp>
      <p:sp>
        <p:nvSpPr>
          <p:cNvPr id="16" name="Rectangle 16">
            <a:extLst>
              <a:ext uri="{FF2B5EF4-FFF2-40B4-BE49-F238E27FC236}">
                <a16:creationId xmlns:a16="http://schemas.microsoft.com/office/drawing/2014/main" id="{5F4844BE-8957-2E4E-B7A7-95FE6A60A2F8}"/>
              </a:ext>
            </a:extLst>
          </p:cNvPr>
          <p:cNvSpPr>
            <a:spLocks noChangeArrowheads="1"/>
          </p:cNvSpPr>
          <p:nvPr/>
        </p:nvSpPr>
        <p:spPr bwMode="auto">
          <a:xfrm>
            <a:off x="6426200" y="4608138"/>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Gestión de archivos</a:t>
            </a:r>
          </a:p>
        </p:txBody>
      </p:sp>
      <p:sp>
        <p:nvSpPr>
          <p:cNvPr id="17" name="Rectangle 33">
            <a:extLst>
              <a:ext uri="{FF2B5EF4-FFF2-40B4-BE49-F238E27FC236}">
                <a16:creationId xmlns:a16="http://schemas.microsoft.com/office/drawing/2014/main" id="{8FE01577-20EF-9C47-B5BD-F7430A0E1F8C}"/>
              </a:ext>
            </a:extLst>
          </p:cNvPr>
          <p:cNvSpPr>
            <a:spLocks noChangeArrowheads="1"/>
          </p:cNvSpPr>
          <p:nvPr/>
        </p:nvSpPr>
        <p:spPr bwMode="auto">
          <a:xfrm>
            <a:off x="4928393" y="4966912"/>
            <a:ext cx="1574801"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Gobierno, riesgo y cumplimiento normativo</a:t>
            </a:r>
          </a:p>
        </p:txBody>
      </p:sp>
      <p:sp>
        <p:nvSpPr>
          <p:cNvPr id="18" name="Rectangle 35">
            <a:extLst>
              <a:ext uri="{FF2B5EF4-FFF2-40B4-BE49-F238E27FC236}">
                <a16:creationId xmlns:a16="http://schemas.microsoft.com/office/drawing/2014/main" id="{87F8395B-BB32-F64B-8809-FC969FA86D13}"/>
              </a:ext>
            </a:extLst>
          </p:cNvPr>
          <p:cNvSpPr>
            <a:spLocks noChangeArrowheads="1"/>
          </p:cNvSpPr>
          <p:nvPr/>
        </p:nvSpPr>
        <p:spPr bwMode="auto">
          <a:xfrm>
            <a:off x="5410200" y="3485775"/>
            <a:ext cx="145573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LASERFICHE</a:t>
            </a:r>
          </a:p>
          <a:p>
            <a:pPr algn="ctr" eaLnBrk="1" hangingPunct="1">
              <a:lnSpc>
                <a:spcPct val="100000"/>
              </a:lnSpc>
              <a:spcBef>
                <a:spcPct val="0"/>
              </a:spcBef>
              <a:spcAft>
                <a:spcPts val="400"/>
              </a:spcAft>
              <a:buFontTx/>
              <a:buNone/>
            </a:pPr>
            <a:r>
              <a:rPr lang="es-MX" altLang="es-MX" sz="1600" dirty="0">
                <a:solidFill>
                  <a:srgbClr val="FFFFFF"/>
                </a:solidFill>
                <a:latin typeface="+mj-lt"/>
              </a:rPr>
              <a:t>CLOUD</a:t>
            </a:r>
          </a:p>
        </p:txBody>
      </p:sp>
      <p:sp>
        <p:nvSpPr>
          <p:cNvPr id="19" name="Rectangle 30">
            <a:extLst>
              <a:ext uri="{FF2B5EF4-FFF2-40B4-BE49-F238E27FC236}">
                <a16:creationId xmlns:a16="http://schemas.microsoft.com/office/drawing/2014/main" id="{B6A9D905-A5F7-784D-AF43-0850990B12E3}"/>
              </a:ext>
            </a:extLst>
          </p:cNvPr>
          <p:cNvSpPr>
            <a:spLocks noChangeArrowheads="1"/>
          </p:cNvSpPr>
          <p:nvPr/>
        </p:nvSpPr>
        <p:spPr bwMode="auto">
          <a:xfrm>
            <a:off x="3436938" y="4182688"/>
            <a:ext cx="1849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Integraciones</a:t>
            </a:r>
          </a:p>
        </p:txBody>
      </p:sp>
      <p:sp>
        <p:nvSpPr>
          <p:cNvPr id="20" name="Rectangle 25">
            <a:extLst>
              <a:ext uri="{FF2B5EF4-FFF2-40B4-BE49-F238E27FC236}">
                <a16:creationId xmlns:a16="http://schemas.microsoft.com/office/drawing/2014/main" id="{86AA70A4-346A-9942-BFB8-40166AB2FAB4}"/>
              </a:ext>
            </a:extLst>
          </p:cNvPr>
          <p:cNvSpPr>
            <a:spLocks noChangeArrowheads="1"/>
          </p:cNvSpPr>
          <p:nvPr/>
        </p:nvSpPr>
        <p:spPr bwMode="auto">
          <a:xfrm>
            <a:off x="508794" y="1709738"/>
            <a:ext cx="2155825" cy="792162"/>
          </a:xfrm>
          <a:prstGeom prst="rect">
            <a:avLst/>
          </a:prstGeom>
          <a:solidFill>
            <a:schemeClr val="tx2"/>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1" name="Rectangle 26">
            <a:extLst>
              <a:ext uri="{FF2B5EF4-FFF2-40B4-BE49-F238E27FC236}">
                <a16:creationId xmlns:a16="http://schemas.microsoft.com/office/drawing/2014/main" id="{73109917-F92E-8C46-AACE-1D0005C267E2}"/>
              </a:ext>
            </a:extLst>
          </p:cNvPr>
          <p:cNvSpPr>
            <a:spLocks noChangeArrowheads="1"/>
          </p:cNvSpPr>
          <p:nvPr/>
        </p:nvSpPr>
        <p:spPr bwMode="auto">
          <a:xfrm>
            <a:off x="507206" y="1809750"/>
            <a:ext cx="217725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spcAft>
                <a:spcPts val="400"/>
              </a:spcAft>
              <a:buNone/>
            </a:pPr>
            <a:r>
              <a:rPr lang="es-MX" altLang="es-MX" sz="1600" dirty="0">
                <a:solidFill>
                  <a:srgbClr val="FFFFFF"/>
                </a:solidFill>
                <a:latin typeface="+mn-lt"/>
              </a:rPr>
              <a:t>Formularios electrónicos </a:t>
            </a:r>
            <a:endParaRPr lang="en-US" altLang="es-MX" sz="1600" dirty="0">
              <a:latin typeface="+mn-lt"/>
            </a:endParaRPr>
          </a:p>
        </p:txBody>
      </p:sp>
      <p:sp>
        <p:nvSpPr>
          <p:cNvPr id="22" name="Rectangle 28">
            <a:extLst>
              <a:ext uri="{FF2B5EF4-FFF2-40B4-BE49-F238E27FC236}">
                <a16:creationId xmlns:a16="http://schemas.microsoft.com/office/drawing/2014/main" id="{A2EC441C-6051-5242-8750-125796B1B8AD}"/>
              </a:ext>
            </a:extLst>
          </p:cNvPr>
          <p:cNvSpPr>
            <a:spLocks noChangeArrowheads="1"/>
          </p:cNvSpPr>
          <p:nvPr/>
        </p:nvSpPr>
        <p:spPr bwMode="auto">
          <a:xfrm>
            <a:off x="507206" y="2576513"/>
            <a:ext cx="2152650" cy="2031625"/>
          </a:xfrm>
          <a:prstGeom prst="rect">
            <a:avLst/>
          </a:prstGeom>
          <a:solidFill>
            <a:schemeClr val="bg2">
              <a:alpha val="90195"/>
            </a:schemeClr>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3" name="Content Placeholder 20">
            <a:extLst>
              <a:ext uri="{FF2B5EF4-FFF2-40B4-BE49-F238E27FC236}">
                <a16:creationId xmlns:a16="http://schemas.microsoft.com/office/drawing/2014/main" id="{07EE5906-B77B-A646-87F9-29C73F9A263D}"/>
              </a:ext>
            </a:extLst>
          </p:cNvPr>
          <p:cNvSpPr>
            <a:spLocks noChangeArrowheads="1"/>
          </p:cNvSpPr>
          <p:nvPr/>
        </p:nvSpPr>
        <p:spPr bwMode="auto">
          <a:xfrm>
            <a:off x="686594" y="2720975"/>
            <a:ext cx="1798637" cy="173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82563" indent="-18256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spcAft>
                <a:spcPts val="600"/>
              </a:spcAft>
              <a:buClr>
                <a:schemeClr val="tx1"/>
              </a:buClr>
            </a:pPr>
            <a:r>
              <a:rPr lang="es-MX" altLang="es-MX" sz="1200" dirty="0">
                <a:solidFill>
                  <a:srgbClr val="44505D"/>
                </a:solidFill>
                <a:cs typeface="Calibri" panose="020F0502020204030204" pitchFamily="34" charset="0"/>
              </a:rPr>
              <a:t>Diseñador de formularios</a:t>
            </a:r>
          </a:p>
          <a:p>
            <a:pPr>
              <a:spcBef>
                <a:spcPct val="0"/>
              </a:spcBef>
              <a:spcAft>
                <a:spcPts val="600"/>
              </a:spcAft>
              <a:buClr>
                <a:schemeClr val="tx1"/>
              </a:buClr>
            </a:pPr>
            <a:r>
              <a:rPr lang="es-MX" altLang="es-MX" sz="1200" dirty="0">
                <a:solidFill>
                  <a:srgbClr val="44505D"/>
                </a:solidFill>
                <a:cs typeface="Calibri" panose="020F0502020204030204" pitchFamily="34" charset="0"/>
              </a:rPr>
              <a:t>Enrutamiento BPMN</a:t>
            </a:r>
          </a:p>
          <a:p>
            <a:pPr>
              <a:spcBef>
                <a:spcPct val="0"/>
              </a:spcBef>
              <a:spcAft>
                <a:spcPts val="600"/>
              </a:spcAft>
              <a:buClr>
                <a:schemeClr val="tx1"/>
              </a:buClr>
            </a:pPr>
            <a:r>
              <a:rPr lang="es-MX" altLang="es-MX" sz="1200" dirty="0">
                <a:solidFill>
                  <a:srgbClr val="44505D"/>
                </a:solidFill>
                <a:cs typeface="Calibri" panose="020F0502020204030204" pitchFamily="34" charset="0"/>
              </a:rPr>
              <a:t>Administración de tareas</a:t>
            </a:r>
          </a:p>
          <a:p>
            <a:pPr>
              <a:spcBef>
                <a:spcPct val="0"/>
              </a:spcBef>
              <a:spcAft>
                <a:spcPts val="600"/>
              </a:spcAft>
              <a:buClr>
                <a:schemeClr val="tx1"/>
              </a:buClr>
            </a:pPr>
            <a:r>
              <a:rPr lang="es-MX" altLang="es-MX" sz="1200" dirty="0">
                <a:solidFill>
                  <a:srgbClr val="44505D"/>
                </a:solidFill>
                <a:cs typeface="Calibri" panose="020F0502020204030204" pitchFamily="34" charset="0"/>
              </a:rPr>
              <a:t>Aprobación en dispositivos móviles</a:t>
            </a:r>
          </a:p>
          <a:p>
            <a:pPr>
              <a:spcBef>
                <a:spcPct val="0"/>
              </a:spcBef>
              <a:spcAft>
                <a:spcPts val="600"/>
              </a:spcAft>
              <a:buClr>
                <a:schemeClr val="tx1"/>
              </a:buClr>
            </a:pPr>
            <a:r>
              <a:rPr lang="es-MX" altLang="es-MX" sz="1200" dirty="0">
                <a:solidFill>
                  <a:srgbClr val="44505D"/>
                </a:solidFill>
                <a:cs typeface="Calibri" panose="020F0502020204030204" pitchFamily="34" charset="0"/>
              </a:rPr>
              <a:t>Informes</a:t>
            </a:r>
          </a:p>
        </p:txBody>
      </p:sp>
    </p:spTree>
    <p:extLst>
      <p:ext uri="{BB962C8B-B14F-4D97-AF65-F5344CB8AC3E}">
        <p14:creationId xmlns:p14="http://schemas.microsoft.com/office/powerpoint/2010/main" val="293033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C5D3-3544-6E45-9F87-4EB533EE9F40}"/>
              </a:ext>
            </a:extLst>
          </p:cNvPr>
          <p:cNvSpPr>
            <a:spLocks noGrp="1"/>
          </p:cNvSpPr>
          <p:nvPr>
            <p:ph type="title"/>
          </p:nvPr>
        </p:nvSpPr>
        <p:spPr/>
        <p:txBody>
          <a:bodyPr/>
          <a:lstStyle/>
          <a:p>
            <a:r>
              <a:rPr lang="en-US" dirty="0" err="1"/>
              <a:t>Seguridad</a:t>
            </a:r>
            <a:r>
              <a:rPr lang="en-US" dirty="0"/>
              <a:t> </a:t>
            </a:r>
            <a:r>
              <a:rPr lang="en-US" dirty="0" err="1"/>
              <a:t>en</a:t>
            </a:r>
            <a:r>
              <a:rPr lang="en-US" dirty="0"/>
              <a:t> la </a:t>
            </a:r>
            <a:r>
              <a:rPr lang="en-US" dirty="0" err="1"/>
              <a:t>nube</a:t>
            </a:r>
            <a:endParaRPr lang="en-US" dirty="0"/>
          </a:p>
        </p:txBody>
      </p:sp>
      <p:graphicFrame>
        <p:nvGraphicFramePr>
          <p:cNvPr id="3" name="Table 34">
            <a:extLst>
              <a:ext uri="{FF2B5EF4-FFF2-40B4-BE49-F238E27FC236}">
                <a16:creationId xmlns:a16="http://schemas.microsoft.com/office/drawing/2014/main" id="{DD9AFBB0-AC05-9044-B6E3-9B2631D643E8}"/>
              </a:ext>
            </a:extLst>
          </p:cNvPr>
          <p:cNvGraphicFramePr>
            <a:graphicFrameLocks noGrp="1"/>
          </p:cNvGraphicFramePr>
          <p:nvPr>
            <p:extLst>
              <p:ext uri="{D42A27DB-BD31-4B8C-83A1-F6EECF244321}">
                <p14:modId xmlns:p14="http://schemas.microsoft.com/office/powerpoint/2010/main" val="1191562177"/>
              </p:ext>
            </p:extLst>
          </p:nvPr>
        </p:nvGraphicFramePr>
        <p:xfrm>
          <a:off x="2724150" y="1335088"/>
          <a:ext cx="6743700" cy="3808413"/>
        </p:xfrm>
        <a:graphic>
          <a:graphicData uri="http://schemas.openxmlformats.org/drawingml/2006/table">
            <a:tbl>
              <a:tblPr/>
              <a:tblGrid>
                <a:gridCol w="3371850">
                  <a:extLst>
                    <a:ext uri="{9D8B030D-6E8A-4147-A177-3AD203B41FA5}">
                      <a16:colId xmlns:a16="http://schemas.microsoft.com/office/drawing/2014/main" val="265875549"/>
                    </a:ext>
                  </a:extLst>
                </a:gridCol>
                <a:gridCol w="3371850">
                  <a:extLst>
                    <a:ext uri="{9D8B030D-6E8A-4147-A177-3AD203B41FA5}">
                      <a16:colId xmlns:a16="http://schemas.microsoft.com/office/drawing/2014/main" val="1438581421"/>
                    </a:ext>
                  </a:extLst>
                </a:gridCol>
              </a:tblGrid>
              <a:tr h="723900">
                <a:tc gridSpan="2">
                  <a:txBody>
                    <a:bodyPr/>
                    <a:lstStyle>
                      <a:lvl1pPr>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s-MX" sz="2400" b="0" i="0" u="none" strike="noStrike" cap="none" normalizeH="0" baseline="0" dirty="0">
                          <a:ln>
                            <a:noFill/>
                          </a:ln>
                          <a:solidFill>
                            <a:srgbClr val="FFFFFF"/>
                          </a:solidFill>
                          <a:effectLst/>
                          <a:latin typeface="Calibri Light" panose="020F0302020204030204" pitchFamily="34" charset="0"/>
                          <a:cs typeface="Arial" panose="020B0604020202020204" pitchFamily="34" charset="0"/>
                        </a:rPr>
                        <a:t>Resumen de seguridad</a:t>
                      </a:r>
                    </a:p>
                  </a:txBody>
                  <a:tcPr marL="182880" marR="58075" marT="29037" marB="29037" anchor="ctr" horzOverflow="overflow">
                    <a:lnL>
                      <a:noFill/>
                    </a:lnL>
                    <a:lnR>
                      <a:noFill/>
                    </a:lnR>
                    <a:lnT>
                      <a:noFill/>
                    </a:lnT>
                    <a:lnB>
                      <a:noFill/>
                    </a:lnB>
                    <a:lnTlToBr>
                      <a:noFill/>
                    </a:lnTlToBr>
                    <a:lnBlToTr>
                      <a:noFill/>
                    </a:lnBlToTr>
                    <a:solidFill>
                      <a:schemeClr val="tx2"/>
                    </a:solidFill>
                  </a:tcPr>
                </a:tc>
                <a:tc hMerge="1">
                  <a:txBody>
                    <a:bodyPr/>
                    <a:lstStyle/>
                    <a:p>
                      <a:endParaRPr lang="es-MX"/>
                    </a:p>
                  </a:txBody>
                  <a:tcPr/>
                </a:tc>
                <a:extLst>
                  <a:ext uri="{0D108BD9-81ED-4DB2-BD59-A6C34878D82A}">
                    <a16:rowId xmlns:a16="http://schemas.microsoft.com/office/drawing/2014/main" val="690503712"/>
                  </a:ext>
                </a:extLst>
              </a:tr>
              <a:tr h="1255713">
                <a:tc>
                  <a:txBody>
                    <a:bodyPr/>
                    <a:lstStyle>
                      <a:lvl1pPr>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MX" altLang="es-MX" sz="1100" b="0" i="0" u="none" strike="noStrike" cap="none" normalizeH="0" baseline="0" dirty="0">
                        <a:ln>
                          <a:noFill/>
                        </a:ln>
                        <a:solidFill>
                          <a:srgbClr val="44505D"/>
                        </a:solidFill>
                        <a:effectLst/>
                        <a:latin typeface="Calibri" pitchFamily="34" charset="0"/>
                        <a:cs typeface="Arial" panose="020B0604020202020204" pitchFamily="34" charset="0"/>
                      </a:endParaRPr>
                    </a:p>
                  </a:txBody>
                  <a:tcPr marL="58075" marR="58075" marT="29037" marB="29037"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MX" altLang="es-MX" sz="1100" b="0" i="0" u="none" strike="noStrike" cap="none" normalizeH="0" baseline="0" dirty="0">
                        <a:ln>
                          <a:noFill/>
                        </a:ln>
                        <a:solidFill>
                          <a:srgbClr val="44505D"/>
                        </a:solidFill>
                        <a:effectLst/>
                        <a:latin typeface="Calibri" pitchFamily="34" charset="0"/>
                        <a:cs typeface="Arial" panose="020B0604020202020204" pitchFamily="34" charset="0"/>
                      </a:endParaRPr>
                    </a:p>
                  </a:txBody>
                  <a:tcPr marL="58075" marR="58075" marT="29037" marB="29037"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2507345477"/>
                  </a:ext>
                </a:extLst>
              </a:tr>
              <a:tr h="457200">
                <a:tc>
                  <a:txBody>
                    <a:bodyPr/>
                    <a:lstStyle>
                      <a:lvl1pPr marL="182563" indent="-182563">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82563" marR="0" lvl="0" indent="-182563"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MX" altLang="es-MX" sz="2000" b="0" i="0" u="none" strike="noStrike" cap="none" normalizeH="0" baseline="0" dirty="0">
                          <a:ln>
                            <a:noFill/>
                          </a:ln>
                          <a:solidFill>
                            <a:srgbClr val="44505D"/>
                          </a:solidFill>
                          <a:effectLst/>
                          <a:latin typeface="Calibri" pitchFamily="34" charset="0"/>
                          <a:cs typeface="Calibri" pitchFamily="34" charset="0"/>
                        </a:rPr>
                        <a:t>Instalaciones </a:t>
                      </a:r>
                    </a:p>
                  </a:txBody>
                  <a:tcPr marL="822960" marR="548640" marT="0" marB="29037"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tc>
                  <a:txBody>
                    <a:bodyPr/>
                    <a:lstStyle>
                      <a:lvl1pPr marL="182563" indent="-182563">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82563" marR="0" lvl="0" indent="-182563"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MX" altLang="es-MX" sz="2000" b="0" i="0" u="none" strike="noStrike" cap="none" normalizeH="0" baseline="0" dirty="0">
                          <a:ln>
                            <a:noFill/>
                          </a:ln>
                          <a:solidFill>
                            <a:srgbClr val="44505D"/>
                          </a:solidFill>
                          <a:effectLst/>
                          <a:latin typeface="Calibri" pitchFamily="34" charset="0"/>
                          <a:cs typeface="Calibri" pitchFamily="34" charset="0"/>
                        </a:rPr>
                        <a:t>Software</a:t>
                      </a:r>
                    </a:p>
                  </a:txBody>
                  <a:tcPr marL="822960" marR="548640" marT="0" marB="29037"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433489681"/>
                  </a:ext>
                </a:extLst>
              </a:tr>
              <a:tr h="457200">
                <a:tc>
                  <a:txBody>
                    <a:bodyPr/>
                    <a:lstStyle>
                      <a:lvl1pPr marL="182563" indent="-182563">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82563" marR="0" lvl="0" indent="-182563"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MX" altLang="es-MX" sz="2000" b="0" i="0" u="none" strike="noStrike" cap="none" normalizeH="0" baseline="0" dirty="0">
                          <a:ln>
                            <a:noFill/>
                          </a:ln>
                          <a:solidFill>
                            <a:srgbClr val="44505D"/>
                          </a:solidFill>
                          <a:effectLst/>
                          <a:latin typeface="Calibri" pitchFamily="34" charset="0"/>
                          <a:cs typeface="Calibri" pitchFamily="34" charset="0"/>
                        </a:rPr>
                        <a:t>Hardware</a:t>
                      </a:r>
                    </a:p>
                  </a:txBody>
                  <a:tcPr marL="822960" marR="548640" marT="0" marB="29037"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tc>
                  <a:txBody>
                    <a:bodyPr/>
                    <a:lstStyle>
                      <a:lvl1pPr marL="182563" indent="-182563">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82563" marR="0" lvl="0" indent="-182563"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MX" altLang="es-MX" sz="2000" b="0" i="0" u="none" strike="noStrike" cap="none" normalizeH="0" baseline="0" dirty="0">
                          <a:ln>
                            <a:noFill/>
                          </a:ln>
                          <a:solidFill>
                            <a:srgbClr val="44505D"/>
                          </a:solidFill>
                          <a:effectLst/>
                          <a:latin typeface="Calibri" pitchFamily="34" charset="0"/>
                          <a:cs typeface="Calibri" pitchFamily="34" charset="0"/>
                        </a:rPr>
                        <a:t>Actualizaciones</a:t>
                      </a:r>
                    </a:p>
                  </a:txBody>
                  <a:tcPr marL="822960" marR="548640" marT="0" marB="29037"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1964378122"/>
                  </a:ext>
                </a:extLst>
              </a:tr>
              <a:tr h="457200">
                <a:tc>
                  <a:txBody>
                    <a:bodyPr/>
                    <a:lstStyle>
                      <a:lvl1pPr marL="182563" indent="-182563">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82563" marR="0" lvl="0" indent="-182563"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MX" altLang="es-MX" sz="2000" b="0" i="0" u="none" strike="noStrike" cap="none" normalizeH="0" baseline="0" dirty="0">
                          <a:ln>
                            <a:noFill/>
                          </a:ln>
                          <a:solidFill>
                            <a:srgbClr val="44505D"/>
                          </a:solidFill>
                          <a:effectLst/>
                          <a:latin typeface="Calibri" pitchFamily="34" charset="0"/>
                          <a:cs typeface="Calibri" pitchFamily="34" charset="0"/>
                        </a:rPr>
                        <a:t>Red</a:t>
                      </a:r>
                    </a:p>
                  </a:txBody>
                  <a:tcPr marL="822960" marR="58075" marT="0" marB="29037"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endParaRPr kumimoji="0" lang="es-MX" altLang="es-MX" sz="2000" b="0" i="0" u="none" strike="noStrike" cap="none" normalizeH="0" baseline="0" dirty="0">
                        <a:ln>
                          <a:noFill/>
                        </a:ln>
                        <a:solidFill>
                          <a:srgbClr val="44505D"/>
                        </a:solidFill>
                        <a:effectLst/>
                        <a:latin typeface="Calibri" pitchFamily="34" charset="0"/>
                        <a:cs typeface="Arial" panose="020B0604020202020204" pitchFamily="34" charset="0"/>
                      </a:endParaRPr>
                    </a:p>
                  </a:txBody>
                  <a:tcPr marL="58075" marR="58075" marT="0" marB="29037"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291302491"/>
                  </a:ext>
                </a:extLst>
              </a:tr>
              <a:tr h="457200">
                <a:tc>
                  <a:txBody>
                    <a:bodyPr/>
                    <a:lstStyle>
                      <a:lvl1pPr marL="182563" indent="-182563">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82563" marR="0" lvl="0" indent="-182563"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MX" altLang="es-MX" sz="2000" b="0" i="0" u="none" strike="noStrike" cap="none" normalizeH="0" baseline="0" dirty="0">
                          <a:ln>
                            <a:noFill/>
                          </a:ln>
                          <a:solidFill>
                            <a:srgbClr val="44505D"/>
                          </a:solidFill>
                          <a:effectLst/>
                          <a:latin typeface="Calibri" pitchFamily="34" charset="0"/>
                          <a:cs typeface="Calibri" pitchFamily="34" charset="0"/>
                        </a:rPr>
                        <a:t>Sistemas operativos</a:t>
                      </a:r>
                    </a:p>
                  </a:txBody>
                  <a:tcPr marL="822960" marR="58075" marT="0" marB="29037"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alpha val="90195"/>
                      </a:schemeClr>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endParaRPr kumimoji="0" lang="es-MX" altLang="es-MX" sz="2000" b="0" i="0" u="none" strike="noStrike" cap="none" normalizeH="0" baseline="0" dirty="0">
                        <a:ln>
                          <a:noFill/>
                        </a:ln>
                        <a:solidFill>
                          <a:srgbClr val="44505D"/>
                        </a:solidFill>
                        <a:effectLst/>
                        <a:latin typeface="Calibri" pitchFamily="34" charset="0"/>
                        <a:cs typeface="Arial" panose="020B0604020202020204" pitchFamily="34" charset="0"/>
                      </a:endParaRPr>
                    </a:p>
                  </a:txBody>
                  <a:tcPr marL="58075" marR="58075" marT="0" marB="29037"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alpha val="90195"/>
                      </a:schemeClr>
                    </a:solidFill>
                  </a:tcPr>
                </a:tc>
                <a:extLst>
                  <a:ext uri="{0D108BD9-81ED-4DB2-BD59-A6C34878D82A}">
                    <a16:rowId xmlns:a16="http://schemas.microsoft.com/office/drawing/2014/main" val="398865086"/>
                  </a:ext>
                </a:extLst>
              </a:tr>
            </a:tbl>
          </a:graphicData>
        </a:graphic>
      </p:graphicFrame>
      <p:pic>
        <p:nvPicPr>
          <p:cNvPr id="4" name="Picture 2">
            <a:extLst>
              <a:ext uri="{FF2B5EF4-FFF2-40B4-BE49-F238E27FC236}">
                <a16:creationId xmlns:a16="http://schemas.microsoft.com/office/drawing/2014/main" id="{9B6457B9-7488-CE4C-A4F9-FE6B357FE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5" y="2232025"/>
            <a:ext cx="2363788"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6">
            <a:extLst>
              <a:ext uri="{FF2B5EF4-FFF2-40B4-BE49-F238E27FC236}">
                <a16:creationId xmlns:a16="http://schemas.microsoft.com/office/drawing/2014/main" id="{6048C028-B203-8C48-A718-6D887406C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2416175"/>
            <a:ext cx="3186112"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1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BE48-13A3-7845-BFB1-A8B69CA2EB00}"/>
              </a:ext>
            </a:extLst>
          </p:cNvPr>
          <p:cNvSpPr>
            <a:spLocks noGrp="1"/>
          </p:cNvSpPr>
          <p:nvPr>
            <p:ph type="title"/>
          </p:nvPr>
        </p:nvSpPr>
        <p:spPr/>
        <p:txBody>
          <a:bodyPr/>
          <a:lstStyle/>
          <a:p>
            <a:r>
              <a:rPr lang="en-US" dirty="0" err="1"/>
              <a:t>Beneficios</a:t>
            </a:r>
            <a:r>
              <a:rPr lang="en-US" dirty="0"/>
              <a:t> de Laserfiche Cloud</a:t>
            </a:r>
          </a:p>
        </p:txBody>
      </p:sp>
      <p:grpSp>
        <p:nvGrpSpPr>
          <p:cNvPr id="3" name="Group 2">
            <a:extLst>
              <a:ext uri="{FF2B5EF4-FFF2-40B4-BE49-F238E27FC236}">
                <a16:creationId xmlns:a16="http://schemas.microsoft.com/office/drawing/2014/main" id="{1491849A-D7D8-DE44-90FC-627742554E65}"/>
              </a:ext>
            </a:extLst>
          </p:cNvPr>
          <p:cNvGrpSpPr>
            <a:grpSpLocks/>
          </p:cNvGrpSpPr>
          <p:nvPr/>
        </p:nvGrpSpPr>
        <p:grpSpPr bwMode="auto">
          <a:xfrm>
            <a:off x="841375" y="2070100"/>
            <a:ext cx="10509250" cy="2946400"/>
            <a:chOff x="356087" y="1710078"/>
            <a:chExt cx="10509137" cy="2944973"/>
          </a:xfrm>
        </p:grpSpPr>
        <p:sp>
          <p:nvSpPr>
            <p:cNvPr id="4" name="Rectangle 12">
              <a:extLst>
                <a:ext uri="{FF2B5EF4-FFF2-40B4-BE49-F238E27FC236}">
                  <a16:creationId xmlns:a16="http://schemas.microsoft.com/office/drawing/2014/main" id="{4624D2E1-E3F4-6C4A-850B-9C5B316C1D44}"/>
                </a:ext>
              </a:extLst>
            </p:cNvPr>
            <p:cNvSpPr>
              <a:spLocks noChangeArrowheads="1"/>
            </p:cNvSpPr>
            <p:nvPr/>
          </p:nvSpPr>
          <p:spPr bwMode="auto">
            <a:xfrm>
              <a:off x="356087" y="1710078"/>
              <a:ext cx="2561924" cy="791657"/>
            </a:xfrm>
            <a:prstGeom prst="rect">
              <a:avLst/>
            </a:prstGeom>
            <a:solidFill>
              <a:schemeClr val="tx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0"/>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400" dirty="0">
                  <a:solidFill>
                    <a:srgbClr val="FFFFFF"/>
                  </a:solidFill>
                  <a:cs typeface="Calibri" panose="020F0502020204030204" pitchFamily="34" charset="0"/>
                </a:rPr>
                <a:t>Reduce </a:t>
              </a:r>
            </a:p>
            <a:p>
              <a:pPr algn="ctr" eaLnBrk="1" hangingPunct="1">
                <a:spcBef>
                  <a:spcPct val="0"/>
                </a:spcBef>
                <a:buFontTx/>
                <a:buNone/>
              </a:pPr>
              <a:r>
                <a:rPr lang="es-MX" altLang="es-MX" sz="2400" dirty="0">
                  <a:solidFill>
                    <a:srgbClr val="FFFFFF"/>
                  </a:solidFill>
                  <a:cs typeface="Calibri" panose="020F0502020204030204" pitchFamily="34" charset="0"/>
                </a:rPr>
                <a:t>costos</a:t>
              </a:r>
              <a:br>
                <a:rPr lang="en-US" altLang="es-MX" sz="2400" dirty="0"/>
              </a:br>
              <a:endParaRPr lang="en-US" altLang="es-MX" sz="2400" dirty="0"/>
            </a:p>
          </p:txBody>
        </p:sp>
        <p:sp>
          <p:nvSpPr>
            <p:cNvPr id="5" name="Rectangle 14">
              <a:extLst>
                <a:ext uri="{FF2B5EF4-FFF2-40B4-BE49-F238E27FC236}">
                  <a16:creationId xmlns:a16="http://schemas.microsoft.com/office/drawing/2014/main" id="{DA82CEA1-460C-7248-B927-63D8E515DF3D}"/>
                </a:ext>
              </a:extLst>
            </p:cNvPr>
            <p:cNvSpPr>
              <a:spLocks noChangeArrowheads="1"/>
            </p:cNvSpPr>
            <p:nvPr/>
          </p:nvSpPr>
          <p:spPr bwMode="auto">
            <a:xfrm>
              <a:off x="356087" y="2582375"/>
              <a:ext cx="2561924" cy="2072676"/>
            </a:xfrm>
            <a:prstGeom prst="rect">
              <a:avLst/>
            </a:prstGeom>
            <a:solidFill>
              <a:schemeClr val="bg2">
                <a:alpha val="90195"/>
              </a:schemeClr>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000" dirty="0">
                  <a:solidFill>
                    <a:srgbClr val="44505D"/>
                  </a:solidFill>
                  <a:cs typeface="Calibri" panose="020F0502020204030204" pitchFamily="34" charset="0"/>
                </a:rPr>
                <a:t>Laserfiche Cloud reduce los costos de infraestructura y administración de TI</a:t>
              </a:r>
            </a:p>
          </p:txBody>
        </p:sp>
        <p:sp>
          <p:nvSpPr>
            <p:cNvPr id="6" name="Rectangle 27">
              <a:extLst>
                <a:ext uri="{FF2B5EF4-FFF2-40B4-BE49-F238E27FC236}">
                  <a16:creationId xmlns:a16="http://schemas.microsoft.com/office/drawing/2014/main" id="{108357F3-70DC-8341-ACBF-33AA31F24F53}"/>
                </a:ext>
              </a:extLst>
            </p:cNvPr>
            <p:cNvSpPr>
              <a:spLocks noChangeArrowheads="1"/>
            </p:cNvSpPr>
            <p:nvPr/>
          </p:nvSpPr>
          <p:spPr bwMode="auto">
            <a:xfrm>
              <a:off x="3005158" y="1710078"/>
              <a:ext cx="2561924" cy="791657"/>
            </a:xfrm>
            <a:prstGeom prst="rect">
              <a:avLst/>
            </a:prstGeom>
            <a:solidFill>
              <a:schemeClr val="tx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0"/>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400">
                  <a:solidFill>
                    <a:srgbClr val="FFFFFF"/>
                  </a:solidFill>
                  <a:cs typeface="Calibri" panose="020F0502020204030204" pitchFamily="34" charset="0"/>
                </a:rPr>
                <a:t>Aumenta </a:t>
              </a:r>
            </a:p>
            <a:p>
              <a:pPr algn="ctr" eaLnBrk="1" hangingPunct="1">
                <a:spcBef>
                  <a:spcPct val="0"/>
                </a:spcBef>
                <a:buFontTx/>
                <a:buNone/>
              </a:pPr>
              <a:r>
                <a:rPr lang="es-MX" altLang="es-MX" sz="2400">
                  <a:solidFill>
                    <a:srgbClr val="FFFFFF"/>
                  </a:solidFill>
                  <a:cs typeface="Calibri" panose="020F0502020204030204" pitchFamily="34" charset="0"/>
                </a:rPr>
                <a:t>el control </a:t>
              </a:r>
              <a:br>
                <a:rPr lang="en-US" altLang="es-MX" sz="2400"/>
              </a:br>
              <a:endParaRPr lang="en-US" altLang="es-MX" sz="2400"/>
            </a:p>
          </p:txBody>
        </p:sp>
        <p:sp>
          <p:nvSpPr>
            <p:cNvPr id="7" name="Rectangle 28">
              <a:extLst>
                <a:ext uri="{FF2B5EF4-FFF2-40B4-BE49-F238E27FC236}">
                  <a16:creationId xmlns:a16="http://schemas.microsoft.com/office/drawing/2014/main" id="{F4967AB9-4C18-5147-87A1-A16EC1410024}"/>
                </a:ext>
              </a:extLst>
            </p:cNvPr>
            <p:cNvSpPr>
              <a:spLocks noChangeArrowheads="1"/>
            </p:cNvSpPr>
            <p:nvPr/>
          </p:nvSpPr>
          <p:spPr bwMode="auto">
            <a:xfrm>
              <a:off x="3005158" y="2582375"/>
              <a:ext cx="2561924" cy="2072676"/>
            </a:xfrm>
            <a:prstGeom prst="rect">
              <a:avLst/>
            </a:prstGeom>
            <a:solidFill>
              <a:schemeClr val="bg2">
                <a:alpha val="90195"/>
              </a:schemeClr>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000">
                  <a:solidFill>
                    <a:srgbClr val="44505D"/>
                  </a:solidFill>
                  <a:cs typeface="Calibri" panose="020F0502020204030204" pitchFamily="34" charset="0"/>
                </a:rPr>
                <a:t>Laserfiche puede optimizar y desarrollar las mejores experiencias para nuestros clientes. </a:t>
              </a:r>
            </a:p>
          </p:txBody>
        </p:sp>
        <p:sp>
          <p:nvSpPr>
            <p:cNvPr id="8" name="Rectangle 38">
              <a:extLst>
                <a:ext uri="{FF2B5EF4-FFF2-40B4-BE49-F238E27FC236}">
                  <a16:creationId xmlns:a16="http://schemas.microsoft.com/office/drawing/2014/main" id="{19E0EE9B-B502-B845-9101-08031BE28EAC}"/>
                </a:ext>
              </a:extLst>
            </p:cNvPr>
            <p:cNvSpPr>
              <a:spLocks noChangeArrowheads="1"/>
            </p:cNvSpPr>
            <p:nvPr/>
          </p:nvSpPr>
          <p:spPr bwMode="auto">
            <a:xfrm>
              <a:off x="5654229" y="1710078"/>
              <a:ext cx="2561924" cy="791657"/>
            </a:xfrm>
            <a:prstGeom prst="rect">
              <a:avLst/>
            </a:prstGeom>
            <a:solidFill>
              <a:schemeClr val="tx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400" dirty="0">
                  <a:solidFill>
                    <a:srgbClr val="FFFFFF"/>
                  </a:solidFill>
                  <a:cs typeface="Calibri" panose="020F0502020204030204" pitchFamily="34" charset="0"/>
                </a:rPr>
                <a:t>Más</a:t>
              </a:r>
              <a:br>
                <a:rPr lang="en-US" altLang="es-MX" sz="2400" dirty="0"/>
              </a:br>
              <a:r>
                <a:rPr lang="es-MX" altLang="es-MX" sz="2400" dirty="0">
                  <a:solidFill>
                    <a:srgbClr val="FFFFFF"/>
                  </a:solidFill>
                  <a:cs typeface="Calibri" panose="020F0502020204030204" pitchFamily="34" charset="0"/>
                </a:rPr>
                <a:t>ágil</a:t>
              </a:r>
            </a:p>
          </p:txBody>
        </p:sp>
        <p:sp>
          <p:nvSpPr>
            <p:cNvPr id="9" name="Rectangle 39">
              <a:extLst>
                <a:ext uri="{FF2B5EF4-FFF2-40B4-BE49-F238E27FC236}">
                  <a16:creationId xmlns:a16="http://schemas.microsoft.com/office/drawing/2014/main" id="{63D0809E-4995-2D48-B6D6-24E6AF442D8E}"/>
                </a:ext>
              </a:extLst>
            </p:cNvPr>
            <p:cNvSpPr>
              <a:spLocks noChangeArrowheads="1"/>
            </p:cNvSpPr>
            <p:nvPr/>
          </p:nvSpPr>
          <p:spPr bwMode="auto">
            <a:xfrm>
              <a:off x="5654229" y="2582375"/>
              <a:ext cx="2561924" cy="2072676"/>
            </a:xfrm>
            <a:prstGeom prst="rect">
              <a:avLst/>
            </a:prstGeom>
            <a:solidFill>
              <a:schemeClr val="bg2">
                <a:alpha val="90195"/>
              </a:schemeClr>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000">
                  <a:solidFill>
                    <a:srgbClr val="44505D"/>
                  </a:solidFill>
                  <a:cs typeface="Calibri" panose="020F0502020204030204" pitchFamily="34" charset="0"/>
                </a:rPr>
                <a:t>Laserfiche Cloud requiere menos participación técnica interna para la implementación, las actualizaciones y los cambios</a:t>
              </a:r>
            </a:p>
          </p:txBody>
        </p:sp>
        <p:sp>
          <p:nvSpPr>
            <p:cNvPr id="10" name="Rectangle 40">
              <a:extLst>
                <a:ext uri="{FF2B5EF4-FFF2-40B4-BE49-F238E27FC236}">
                  <a16:creationId xmlns:a16="http://schemas.microsoft.com/office/drawing/2014/main" id="{C298AF79-E89E-8A44-BE5B-53EE1518B120}"/>
                </a:ext>
              </a:extLst>
            </p:cNvPr>
            <p:cNvSpPr>
              <a:spLocks noChangeArrowheads="1"/>
            </p:cNvSpPr>
            <p:nvPr/>
          </p:nvSpPr>
          <p:spPr bwMode="auto">
            <a:xfrm>
              <a:off x="8303300" y="1710078"/>
              <a:ext cx="2561924" cy="791657"/>
            </a:xfrm>
            <a:prstGeom prst="rect">
              <a:avLst/>
            </a:prstGeom>
            <a:solidFill>
              <a:schemeClr val="tx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400">
                  <a:solidFill>
                    <a:srgbClr val="FFFFFF"/>
                  </a:solidFill>
                  <a:cs typeface="Calibri" panose="020F0502020204030204" pitchFamily="34" charset="0"/>
                </a:rPr>
                <a:t>Mejor </a:t>
              </a:r>
              <a:br>
                <a:rPr lang="en-US" altLang="es-MX" sz="2400"/>
              </a:br>
              <a:r>
                <a:rPr lang="es-MX" altLang="es-MX" sz="2400">
                  <a:solidFill>
                    <a:srgbClr val="FFFFFF"/>
                  </a:solidFill>
                  <a:cs typeface="Calibri" panose="020F0502020204030204" pitchFamily="34" charset="0"/>
                </a:rPr>
                <a:t>estado</a:t>
              </a:r>
            </a:p>
          </p:txBody>
        </p:sp>
        <p:sp>
          <p:nvSpPr>
            <p:cNvPr id="11" name="Rectangle 41">
              <a:extLst>
                <a:ext uri="{FF2B5EF4-FFF2-40B4-BE49-F238E27FC236}">
                  <a16:creationId xmlns:a16="http://schemas.microsoft.com/office/drawing/2014/main" id="{E113051E-3FA7-1C40-996C-D6620F0E0596}"/>
                </a:ext>
              </a:extLst>
            </p:cNvPr>
            <p:cNvSpPr>
              <a:spLocks noChangeArrowheads="1"/>
            </p:cNvSpPr>
            <p:nvPr/>
          </p:nvSpPr>
          <p:spPr bwMode="auto">
            <a:xfrm>
              <a:off x="8303300" y="2582375"/>
              <a:ext cx="2561924" cy="2072676"/>
            </a:xfrm>
            <a:prstGeom prst="rect">
              <a:avLst/>
            </a:prstGeom>
            <a:solidFill>
              <a:schemeClr val="bg2">
                <a:alpha val="90195"/>
              </a:schemeClr>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s-MX" altLang="es-MX" sz="2000">
                  <a:solidFill>
                    <a:srgbClr val="44505D"/>
                  </a:solidFill>
                  <a:cs typeface="Calibri" panose="020F0502020204030204" pitchFamily="34" charset="0"/>
                </a:rPr>
                <a:t>Los datos del repositorio son respaldados cada </a:t>
              </a:r>
              <a:br>
                <a:rPr lang="en-US" altLang="es-MX" sz="2000"/>
              </a:br>
              <a:r>
                <a:rPr lang="es-MX" altLang="es-MX" sz="2000">
                  <a:solidFill>
                    <a:srgbClr val="44505D"/>
                  </a:solidFill>
                  <a:cs typeface="Calibri" panose="020F0502020204030204" pitchFamily="34" charset="0"/>
                </a:rPr>
                <a:t>6 horas</a:t>
              </a:r>
            </a:p>
          </p:txBody>
        </p:sp>
      </p:grpSp>
    </p:spTree>
    <p:extLst>
      <p:ext uri="{BB962C8B-B14F-4D97-AF65-F5344CB8AC3E}">
        <p14:creationId xmlns:p14="http://schemas.microsoft.com/office/powerpoint/2010/main" val="193061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1015C-F1AD-9247-95CE-15F13CB8595C}"/>
              </a:ext>
            </a:extLst>
          </p:cNvPr>
          <p:cNvSpPr>
            <a:spLocks noGrp="1"/>
          </p:cNvSpPr>
          <p:nvPr>
            <p:ph type="body" sz="quarter" idx="10"/>
          </p:nvPr>
        </p:nvSpPr>
        <p:spPr>
          <a:xfrm>
            <a:off x="1275079" y="2445571"/>
            <a:ext cx="4652192" cy="2951929"/>
          </a:xfrm>
        </p:spPr>
        <p:txBody>
          <a:bodyPr/>
          <a:lstStyle/>
          <a:p>
            <a:r>
              <a:rPr lang="en-US" dirty="0"/>
              <a:t>Demo</a:t>
            </a:r>
            <a:r>
              <a:rPr lang="es-MX" altLang="es-MX" dirty="0"/>
              <a:t>stración de proceso de RH</a:t>
            </a:r>
            <a:endParaRPr lang="en-US" dirty="0"/>
          </a:p>
        </p:txBody>
      </p:sp>
      <p:sp>
        <p:nvSpPr>
          <p:cNvPr id="3" name="Text Placeholder 2">
            <a:extLst>
              <a:ext uri="{FF2B5EF4-FFF2-40B4-BE49-F238E27FC236}">
                <a16:creationId xmlns:a16="http://schemas.microsoft.com/office/drawing/2014/main" id="{D4698D38-6374-244B-90A3-A093573A3D0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668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A2CE-C03E-ED42-916D-78A788E89F7A}"/>
              </a:ext>
            </a:extLst>
          </p:cNvPr>
          <p:cNvSpPr>
            <a:spLocks noGrp="1"/>
          </p:cNvSpPr>
          <p:nvPr>
            <p:ph type="title"/>
          </p:nvPr>
        </p:nvSpPr>
        <p:spPr/>
        <p:txBody>
          <a:bodyPr/>
          <a:lstStyle/>
          <a:p>
            <a:r>
              <a:rPr lang="en-US" dirty="0" err="1"/>
              <a:t>Enfoque</a:t>
            </a:r>
            <a:r>
              <a:rPr lang="en-US" dirty="0"/>
              <a:t> de </a:t>
            </a:r>
            <a:r>
              <a:rPr lang="es-MX" altLang="es-MX" dirty="0"/>
              <a:t>implementación propuesto</a:t>
            </a:r>
            <a:endParaRPr lang="en-US" dirty="0"/>
          </a:p>
        </p:txBody>
      </p:sp>
      <p:grpSp>
        <p:nvGrpSpPr>
          <p:cNvPr id="3" name="Group 52">
            <a:extLst>
              <a:ext uri="{FF2B5EF4-FFF2-40B4-BE49-F238E27FC236}">
                <a16:creationId xmlns:a16="http://schemas.microsoft.com/office/drawing/2014/main" id="{A43556C9-161A-8849-8A32-F0988C6CF629}"/>
              </a:ext>
            </a:extLst>
          </p:cNvPr>
          <p:cNvGrpSpPr>
            <a:grpSpLocks/>
          </p:cNvGrpSpPr>
          <p:nvPr/>
        </p:nvGrpSpPr>
        <p:grpSpPr bwMode="auto">
          <a:xfrm>
            <a:off x="2663825" y="1484313"/>
            <a:ext cx="9155113" cy="504825"/>
            <a:chOff x="1215" y="1358"/>
            <a:chExt cx="4295" cy="513"/>
          </a:xfrm>
          <a:solidFill>
            <a:schemeClr val="tx2"/>
          </a:solidFill>
        </p:grpSpPr>
        <p:sp>
          <p:nvSpPr>
            <p:cNvPr id="4" name="AutoShape 17">
              <a:extLst>
                <a:ext uri="{FF2B5EF4-FFF2-40B4-BE49-F238E27FC236}">
                  <a16:creationId xmlns:a16="http://schemas.microsoft.com/office/drawing/2014/main" id="{DA654E9B-37F2-2546-894E-6ED6A8B8EFDD}"/>
                </a:ext>
              </a:extLst>
            </p:cNvPr>
            <p:cNvSpPr>
              <a:spLocks noChangeArrowheads="1"/>
            </p:cNvSpPr>
            <p:nvPr/>
          </p:nvSpPr>
          <p:spPr bwMode="auto">
            <a:xfrm>
              <a:off x="1215" y="1358"/>
              <a:ext cx="1298" cy="503"/>
            </a:xfrm>
            <a:prstGeom prst="chevron">
              <a:avLst>
                <a:gd name="adj" fmla="val 22998"/>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820738">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defTabSz="820738">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820738">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endParaRPr lang="en-US" altLang="en-US" sz="1100" b="1">
                <a:latin typeface="Arial" panose="020B0604020202020204" pitchFamily="34" charset="0"/>
                <a:ea typeface="Arial Unicode MS" panose="020B0604020202020204" pitchFamily="34" charset="-128"/>
                <a:cs typeface="Arial Unicode MS" panose="020B0604020202020204" pitchFamily="34" charset="-128"/>
              </a:endParaRPr>
            </a:p>
            <a:p>
              <a:pPr algn="ctr">
                <a:lnSpc>
                  <a:spcPct val="100000"/>
                </a:lnSpc>
                <a:spcBef>
                  <a:spcPct val="0"/>
                </a:spcBef>
                <a:buFontTx/>
                <a:buNone/>
              </a:pPr>
              <a:r>
                <a:rPr lang="es-MX" altLang="es-MX" sz="1400" b="1">
                  <a:solidFill>
                    <a:srgbClr val="FFFFFF"/>
                  </a:solidFill>
                  <a:latin typeface="Arial" panose="020B0604020202020204" pitchFamily="34" charset="0"/>
                </a:rPr>
                <a:t>2. Desarrollo</a:t>
              </a:r>
            </a:p>
            <a:p>
              <a:pPr>
                <a:lnSpc>
                  <a:spcPct val="100000"/>
                </a:lnSpc>
                <a:spcBef>
                  <a:spcPct val="0"/>
                </a:spcBef>
                <a:buFontTx/>
                <a:buNone/>
              </a:pPr>
              <a:endParaRPr lang="en-US" altLang="en-US" sz="1100" b="1">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AutoShape 18">
              <a:extLst>
                <a:ext uri="{FF2B5EF4-FFF2-40B4-BE49-F238E27FC236}">
                  <a16:creationId xmlns:a16="http://schemas.microsoft.com/office/drawing/2014/main" id="{C8102DF6-57B5-9A44-98B5-940F1A3C751A}"/>
                </a:ext>
              </a:extLst>
            </p:cNvPr>
            <p:cNvSpPr>
              <a:spLocks noChangeArrowheads="1"/>
            </p:cNvSpPr>
            <p:nvPr/>
          </p:nvSpPr>
          <p:spPr bwMode="auto">
            <a:xfrm>
              <a:off x="2482" y="1359"/>
              <a:ext cx="944" cy="508"/>
            </a:xfrm>
            <a:prstGeom prst="chevron">
              <a:avLst>
                <a:gd name="adj" fmla="val 22996"/>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820738">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defTabSz="820738">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820738">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s-MX" altLang="es-MX" sz="1400" b="1">
                  <a:solidFill>
                    <a:srgbClr val="FFFFFF"/>
                  </a:solidFill>
                  <a:latin typeface="Arial" panose="020B0604020202020204" pitchFamily="34" charset="0"/>
                </a:rPr>
                <a:t>3. Pruebas</a:t>
              </a:r>
            </a:p>
          </p:txBody>
        </p:sp>
        <p:sp>
          <p:nvSpPr>
            <p:cNvPr id="6" name="AutoShape 19">
              <a:extLst>
                <a:ext uri="{FF2B5EF4-FFF2-40B4-BE49-F238E27FC236}">
                  <a16:creationId xmlns:a16="http://schemas.microsoft.com/office/drawing/2014/main" id="{8FDDCAAD-0157-5946-B4E7-D5F8B1E9D823}"/>
                </a:ext>
              </a:extLst>
            </p:cNvPr>
            <p:cNvSpPr>
              <a:spLocks noChangeArrowheads="1"/>
            </p:cNvSpPr>
            <p:nvPr/>
          </p:nvSpPr>
          <p:spPr bwMode="auto">
            <a:xfrm>
              <a:off x="3393" y="1359"/>
              <a:ext cx="1300" cy="512"/>
            </a:xfrm>
            <a:prstGeom prst="chevron">
              <a:avLst>
                <a:gd name="adj" fmla="val 23004"/>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820738">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defTabSz="820738">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820738">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s-MX" altLang="es-MX" sz="1400" b="1">
                  <a:solidFill>
                    <a:srgbClr val="FFFFFF"/>
                  </a:solidFill>
                  <a:latin typeface="Arial" panose="020B0604020202020204" pitchFamily="34" charset="0"/>
                </a:rPr>
                <a:t>4. Implementación</a:t>
              </a:r>
            </a:p>
          </p:txBody>
        </p:sp>
        <p:sp>
          <p:nvSpPr>
            <p:cNvPr id="7" name="AutoShape 20">
              <a:extLst>
                <a:ext uri="{FF2B5EF4-FFF2-40B4-BE49-F238E27FC236}">
                  <a16:creationId xmlns:a16="http://schemas.microsoft.com/office/drawing/2014/main" id="{AD8CFCE3-5EB0-B04E-AADA-8B6081447AF8}"/>
                </a:ext>
              </a:extLst>
            </p:cNvPr>
            <p:cNvSpPr>
              <a:spLocks noChangeArrowheads="1"/>
            </p:cNvSpPr>
            <p:nvPr/>
          </p:nvSpPr>
          <p:spPr bwMode="auto">
            <a:xfrm>
              <a:off x="4661" y="1359"/>
              <a:ext cx="849" cy="503"/>
            </a:xfrm>
            <a:prstGeom prst="chevron">
              <a:avLst>
                <a:gd name="adj" fmla="val 22997"/>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820738">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defTabSz="820738">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820738">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ts val="1600"/>
                </a:lnSpc>
                <a:spcBef>
                  <a:spcPct val="0"/>
                </a:spcBef>
                <a:buFontTx/>
                <a:buNone/>
              </a:pPr>
              <a:r>
                <a:rPr lang="es-MX" altLang="es-MX" sz="1400" b="1">
                  <a:solidFill>
                    <a:srgbClr val="FFFFFF"/>
                  </a:solidFill>
                  <a:latin typeface="Arial" panose="020B0604020202020204" pitchFamily="34" charset="0"/>
                </a:rPr>
                <a:t>5. Transición a soporte</a:t>
              </a:r>
            </a:p>
          </p:txBody>
        </p:sp>
      </p:grpSp>
      <p:sp>
        <p:nvSpPr>
          <p:cNvPr id="8" name="AutoShape 17">
            <a:extLst>
              <a:ext uri="{FF2B5EF4-FFF2-40B4-BE49-F238E27FC236}">
                <a16:creationId xmlns:a16="http://schemas.microsoft.com/office/drawing/2014/main" id="{1C75D89C-4AC0-3A4D-9C1E-854225F07CB4}"/>
              </a:ext>
            </a:extLst>
          </p:cNvPr>
          <p:cNvSpPr>
            <a:spLocks noChangeArrowheads="1"/>
          </p:cNvSpPr>
          <p:nvPr/>
        </p:nvSpPr>
        <p:spPr bwMode="auto">
          <a:xfrm>
            <a:off x="288925" y="1495425"/>
            <a:ext cx="2443163" cy="493713"/>
          </a:xfrm>
          <a:prstGeom prst="homePlate">
            <a:avLst>
              <a:gd name="adj" fmla="val 25957"/>
            </a:avLst>
          </a:prstGeom>
          <a:solidFill>
            <a:schemeClr val="tx2"/>
          </a:solidFill>
          <a:ln>
            <a:noFill/>
          </a:ln>
          <a:effectLst/>
        </p:spPr>
        <p:txBody>
          <a:bodyPr lIns="0" tIns="0" rIns="0" bIns="0" anchor="ctr"/>
          <a:lstStyle>
            <a:lvl1pPr marL="303213" indent="-303213" defTabSz="820738">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defTabSz="820738">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820738">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AutoNum type="arabicPeriod"/>
            </a:pPr>
            <a:r>
              <a:rPr lang="es-MX" altLang="es-MX" sz="1400" b="1" dirty="0">
                <a:solidFill>
                  <a:srgbClr val="FFFFFF"/>
                </a:solidFill>
                <a:latin typeface="Arial" panose="020B0604020202020204" pitchFamily="34" charset="0"/>
              </a:rPr>
              <a:t>Requisitos /</a:t>
            </a:r>
          </a:p>
          <a:p>
            <a:pPr algn="ctr">
              <a:lnSpc>
                <a:spcPct val="100000"/>
              </a:lnSpc>
              <a:spcBef>
                <a:spcPct val="0"/>
              </a:spcBef>
              <a:buFontTx/>
              <a:buNone/>
            </a:pPr>
            <a:r>
              <a:rPr lang="es-MX" altLang="es-MX" sz="1400" b="1" dirty="0">
                <a:solidFill>
                  <a:srgbClr val="FFFFFF"/>
                </a:solidFill>
                <a:latin typeface="Arial" panose="020B0604020202020204" pitchFamily="34" charset="0"/>
              </a:rPr>
              <a:t>Diseño</a:t>
            </a:r>
          </a:p>
        </p:txBody>
      </p:sp>
      <p:graphicFrame>
        <p:nvGraphicFramePr>
          <p:cNvPr id="9" name="Group 4">
            <a:extLst>
              <a:ext uri="{FF2B5EF4-FFF2-40B4-BE49-F238E27FC236}">
                <a16:creationId xmlns:a16="http://schemas.microsoft.com/office/drawing/2014/main" id="{EDD13580-6A4D-324C-8360-035CE20B09A9}"/>
              </a:ext>
            </a:extLst>
          </p:cNvPr>
          <p:cNvGraphicFramePr>
            <a:graphicFrameLocks noGrp="1"/>
          </p:cNvGraphicFramePr>
          <p:nvPr>
            <p:extLst>
              <p:ext uri="{D42A27DB-BD31-4B8C-83A1-F6EECF244321}">
                <p14:modId xmlns:p14="http://schemas.microsoft.com/office/powerpoint/2010/main" val="903254044"/>
              </p:ext>
            </p:extLst>
          </p:nvPr>
        </p:nvGraphicFramePr>
        <p:xfrm>
          <a:off x="288925" y="1979613"/>
          <a:ext cx="11415713" cy="4478471"/>
        </p:xfrm>
        <a:graphic>
          <a:graphicData uri="http://schemas.openxmlformats.org/drawingml/2006/table">
            <a:tbl>
              <a:tblPr/>
              <a:tblGrid>
                <a:gridCol w="2422699">
                  <a:extLst>
                    <a:ext uri="{9D8B030D-6E8A-4147-A177-3AD203B41FA5}">
                      <a16:colId xmlns:a16="http://schemas.microsoft.com/office/drawing/2014/main" val="4054645569"/>
                    </a:ext>
                  </a:extLst>
                </a:gridCol>
                <a:gridCol w="2650951">
                  <a:extLst>
                    <a:ext uri="{9D8B030D-6E8A-4147-A177-3AD203B41FA5}">
                      <a16:colId xmlns:a16="http://schemas.microsoft.com/office/drawing/2014/main" val="1561602848"/>
                    </a:ext>
                  </a:extLst>
                </a:gridCol>
                <a:gridCol w="1952625">
                  <a:extLst>
                    <a:ext uri="{9D8B030D-6E8A-4147-A177-3AD203B41FA5}">
                      <a16:colId xmlns:a16="http://schemas.microsoft.com/office/drawing/2014/main" val="3580774736"/>
                    </a:ext>
                  </a:extLst>
                </a:gridCol>
                <a:gridCol w="2705100">
                  <a:extLst>
                    <a:ext uri="{9D8B030D-6E8A-4147-A177-3AD203B41FA5}">
                      <a16:colId xmlns:a16="http://schemas.microsoft.com/office/drawing/2014/main" val="368470108"/>
                    </a:ext>
                  </a:extLst>
                </a:gridCol>
                <a:gridCol w="1684338">
                  <a:extLst>
                    <a:ext uri="{9D8B030D-6E8A-4147-A177-3AD203B41FA5}">
                      <a16:colId xmlns:a16="http://schemas.microsoft.com/office/drawing/2014/main" val="749486314"/>
                    </a:ext>
                  </a:extLst>
                </a:gridCol>
              </a:tblGrid>
              <a:tr h="3296276">
                <a:tc>
                  <a:txBody>
                    <a:bodyPr/>
                    <a:lstStyle>
                      <a:lvl1pPr defTabSz="21113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21113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21113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09728" marR="0" lvl="0" indent="-109728" algn="l" defTabSz="211138" rtl="0" eaLnBrk="1" fontAlgn="base" latinLnBrk="0" hangingPunct="1">
                        <a:lnSpc>
                          <a:spcPct val="90000"/>
                        </a:lnSpc>
                        <a:spcBef>
                          <a:spcPct val="0"/>
                        </a:spcBef>
                        <a:spcAft>
                          <a:spcPts val="0"/>
                        </a:spcAft>
                        <a:buClrTx/>
                        <a:buSzPct val="90000"/>
                        <a:buFont typeface="Wingdings" panose="05000000000000000000" pitchFamily="2" charset="2"/>
                        <a:buNone/>
                        <a:tabLst/>
                      </a:pPr>
                      <a:r>
                        <a:rPr kumimoji="0" lang="es-MX" altLang="es-MX" sz="1400" b="1" i="0" u="none" strike="noStrike" cap="none" normalizeH="0" baseline="0" dirty="0">
                          <a:ln>
                            <a:noFill/>
                          </a:ln>
                          <a:solidFill>
                            <a:schemeClr val="tx2"/>
                          </a:solidFill>
                          <a:effectLst/>
                          <a:latin typeface="+mn-lt"/>
                          <a:cs typeface="Arial" panose="020B0604020202020204" pitchFamily="34" charset="0"/>
                        </a:rPr>
                        <a:t>Actividades principales:</a:t>
                      </a:r>
                    </a:p>
                    <a:p>
                      <a:pPr marL="109728" marR="0" lvl="0" indent="-10972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kern="1200" cap="none" normalizeH="0" baseline="0" dirty="0">
                          <a:ln>
                            <a:noFill/>
                          </a:ln>
                          <a:solidFill>
                            <a:srgbClr val="44505D"/>
                          </a:solidFill>
                          <a:effectLst/>
                          <a:latin typeface="Calibri Light" panose="020F0302020204030204" pitchFamily="34" charset="0"/>
                          <a:ea typeface="+mn-ea"/>
                          <a:cs typeface="Arial" panose="020B0604020202020204" pitchFamily="34" charset="0"/>
                        </a:rPr>
                        <a:t>Realizar entrevistas con los actores del proyecto y los propietarios del proceso para averiguar los requisitos del negocio.</a:t>
                      </a:r>
                    </a:p>
                    <a:p>
                      <a:pPr marL="109728" marR="0" lvl="0" indent="-10972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Entrevistar al área de TI de la empresa </a:t>
                      </a:r>
                      <a:br>
                        <a:rPr kumimoji="0" lang="en-US" altLang="es-MX" sz="1400" b="0" i="0" u="none" strike="noStrike" cap="none" normalizeH="0" baseline="0" dirty="0">
                          <a:ln>
                            <a:noFill/>
                          </a:ln>
                          <a:solidFill>
                            <a:schemeClr val="tx1"/>
                          </a:solidFill>
                          <a:effectLst/>
                          <a:latin typeface="Calibri" pitchFamily="34" charset="0"/>
                          <a:cs typeface="Arial" panose="020B0604020202020204" pitchFamily="34" charset="0"/>
                        </a:rPr>
                      </a:b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para averiguar los requisitos técnicos</a:t>
                      </a:r>
                    </a:p>
                    <a:p>
                      <a:pPr marL="109728" marR="0" lvl="0" indent="-10972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Desarrollar un documento de requisitos y diseño.</a:t>
                      </a:r>
                    </a:p>
                    <a:p>
                      <a:pPr marL="109728" marR="0" lvl="0" indent="-10972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Obtener la aprobación del documento de Requisitos y diseño por parte de la empresa</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alpha val="90195"/>
                      </a:schemeClr>
                    </a:solidFill>
                  </a:tcPr>
                </a:tc>
                <a:tc>
                  <a:txBody>
                    <a:bodyPr/>
                    <a:lstStyle>
                      <a:lvl1pPr marL="111125" indent="-111125" defTabSz="17938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17938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17938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17938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17938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11125" marR="0" lvl="0" indent="-111125" algn="l" defTabSz="179388" rtl="0" eaLnBrk="1" fontAlgn="base" latinLnBrk="0" hangingPunct="1">
                        <a:lnSpc>
                          <a:spcPct val="90000"/>
                        </a:lnSpc>
                        <a:spcBef>
                          <a:spcPct val="0"/>
                        </a:spcBef>
                        <a:spcAft>
                          <a:spcPts val="0"/>
                        </a:spcAft>
                        <a:buClrTx/>
                        <a:buSzPct val="90000"/>
                        <a:buFont typeface="Wingdings" panose="05000000000000000000" pitchFamily="2" charset="2"/>
                        <a:buChar char="§"/>
                        <a:tabLst/>
                      </a:pPr>
                      <a:endParaRPr kumimoji="0" lang="en-US" altLang="en-US" sz="11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Configurar la nube Laserfiche necesaria:</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Repositorio Laserfiche</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Flujo de trabajo y formularios</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Connector</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Configurar Laserfiche de acuerdo con los requisitos y el documento de diseño</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Plan para los archivos</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Proceso de captura</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Valores de indexación</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Procesos de formularios</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Dar demostraciones periódicas de soluciones. </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Crear plan de pruebas y scripts para las pruebas</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alpha val="90195"/>
                      </a:schemeClr>
                    </a:solidFill>
                  </a:tcPr>
                </a:tc>
                <a:tc>
                  <a:txBody>
                    <a:bodyPr/>
                    <a:lstStyle>
                      <a:lvl1pPr marL="111125" indent="-111125" defTabSz="17938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17938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17938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17938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17938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11125" marR="0" lvl="0" indent="-111125" algn="l" defTabSz="179388" rtl="0" eaLnBrk="1" fontAlgn="base" latinLnBrk="0" hangingPunct="1">
                        <a:lnSpc>
                          <a:spcPct val="90000"/>
                        </a:lnSpc>
                        <a:spcBef>
                          <a:spcPct val="0"/>
                        </a:spcBef>
                        <a:spcAft>
                          <a:spcPts val="0"/>
                        </a:spcAft>
                        <a:buClrTx/>
                        <a:buSzPct val="90000"/>
                        <a:buFont typeface="Wingdings" panose="05000000000000000000" pitchFamily="2" charset="2"/>
                        <a:buChar char="§"/>
                        <a:tabLst/>
                      </a:pPr>
                      <a:endParaRPr kumimoji="0" lang="en-US" altLang="en-US" sz="1100" b="0" i="0" u="none" strike="noStrike" cap="none" normalizeH="0" baseline="0" dirty="0">
                        <a:ln>
                          <a:noFill/>
                        </a:ln>
                        <a:solidFill>
                          <a:schemeClr val="tx1"/>
                        </a:solidFill>
                        <a:effectLst/>
                        <a:latin typeface="Calibri Light" panose="020F0302020204030204" pitchFamily="34" charset="0"/>
                        <a:ea typeface="Arial Unicode MS" panose="020B0604020202020204" pitchFamily="34" charset="-128"/>
                        <a:cs typeface="Arial Unicode MS" panose="020B0604020202020204" pitchFamily="34" charset="-128"/>
                      </a:endParaRP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Configurar usuarios </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Realizar pruebas de funcionalidad</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Asistir (a la empresa) en la realización de pruebas de aceptación de los usuarios (UAT)</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Atender las correcciones de errores adicionales/actualizaciones de la documentación según sea necesario</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Obtener la aceptación del sistema (de parte de la compañía) </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alpha val="90195"/>
                      </a:schemeClr>
                    </a:solidFill>
                  </a:tcPr>
                </a:tc>
                <a:tc>
                  <a:txBody>
                    <a:bodyPr/>
                    <a:lstStyle>
                      <a:lvl1pPr marL="111125" indent="-111125" defTabSz="17938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17938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17938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17938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17938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17938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11125" marR="0" lvl="0" indent="-111125" algn="l" defTabSz="179388" rtl="0" eaLnBrk="1" fontAlgn="base" latinLnBrk="0" hangingPunct="1">
                        <a:lnSpc>
                          <a:spcPct val="90000"/>
                        </a:lnSpc>
                        <a:spcBef>
                          <a:spcPct val="0"/>
                        </a:spcBef>
                        <a:spcAft>
                          <a:spcPts val="0"/>
                        </a:spcAft>
                        <a:buClrTx/>
                        <a:buSzPct val="90000"/>
                        <a:buFont typeface="Wingdings" panose="05000000000000000000" pitchFamily="2" charset="2"/>
                        <a:buChar char="§"/>
                        <a:tabLst/>
                      </a:pPr>
                      <a:endParaRPr kumimoji="0" lang="en-US" altLang="en-US" sz="11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Brindar capacitación administrativa al personal de TI</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Brindar capacitación al usuario final</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Trabajar con TI (de la empresa) para liberar el sistema a Producción</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Realizar pruebas de humo </a:t>
                      </a:r>
                    </a:p>
                    <a:p>
                      <a:pPr marL="111125" marR="0" lvl="0" indent="-111125" algn="l" defTabSz="17938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Atender cualquier problema específico de producción según sea necesario</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alpha val="90195"/>
                      </a:schemeClr>
                    </a:solidFill>
                  </a:tcPr>
                </a:tc>
                <a:tc>
                  <a:txBody>
                    <a:bodyPr/>
                    <a:lstStyle>
                      <a:lvl1pPr marL="90488" indent="-90488" defTabSz="21113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21113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21113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90488" marR="0" lvl="0" indent="-9048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endParaRPr kumimoji="0" lang="en-US" altLang="en-US" sz="11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p>
                      <a:pPr marL="90488" marR="0" lvl="0" indent="-9048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Realizar la verificación del sistema posterior a la implementación</a:t>
                      </a:r>
                    </a:p>
                    <a:p>
                      <a:pPr marL="90488" marR="0" lvl="0" indent="-9048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Realizar actividades de transferencia de conocimiento.</a:t>
                      </a:r>
                    </a:p>
                    <a:p>
                      <a:pPr marL="90488" marR="0" lvl="0" indent="-9048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4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Presentar el equipo de soporte post-proyecto de Laserfiche</a:t>
                      </a:r>
                    </a:p>
                    <a:p>
                      <a:pPr marL="90488" marR="0" lvl="0" indent="-90488" algn="l" defTabSz="211138" rtl="0" eaLnBrk="1" fontAlgn="base" latinLnBrk="0" hangingPunct="1">
                        <a:lnSpc>
                          <a:spcPct val="90000"/>
                        </a:lnSpc>
                        <a:spcBef>
                          <a:spcPct val="0"/>
                        </a:spcBef>
                        <a:spcAft>
                          <a:spcPts val="0"/>
                        </a:spcAft>
                        <a:buClrTx/>
                        <a:buSzPct val="90000"/>
                        <a:buFont typeface="Wingdings" panose="05000000000000000000" pitchFamily="2" charset="2"/>
                        <a:buNone/>
                        <a:tabLst/>
                      </a:pPr>
                      <a:endParaRPr kumimoji="0" lang="en-US" altLang="en-US" sz="14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alpha val="90195"/>
                      </a:schemeClr>
                    </a:solidFill>
                  </a:tcPr>
                </a:tc>
                <a:extLst>
                  <a:ext uri="{0D108BD9-81ED-4DB2-BD59-A6C34878D82A}">
                    <a16:rowId xmlns:a16="http://schemas.microsoft.com/office/drawing/2014/main" val="930860403"/>
                  </a:ext>
                </a:extLst>
              </a:tr>
              <a:tr h="1182061">
                <a:tc>
                  <a:txBody>
                    <a:bodyPr/>
                    <a:lstStyle>
                      <a:lvl1pPr defTabSz="21113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21113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21113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0" marR="0" lvl="0" indent="0" algn="l" defTabSz="211138" rtl="0" eaLnBrk="1" fontAlgn="base" latinLnBrk="0" hangingPunct="1">
                        <a:lnSpc>
                          <a:spcPct val="90000"/>
                        </a:lnSpc>
                        <a:spcBef>
                          <a:spcPct val="0"/>
                        </a:spcBef>
                        <a:spcAft>
                          <a:spcPts val="0"/>
                        </a:spcAft>
                        <a:buClrTx/>
                        <a:buSzPct val="90000"/>
                        <a:buFont typeface="Wingdings" panose="05000000000000000000" pitchFamily="2" charset="2"/>
                        <a:buNone/>
                        <a:tabLst/>
                      </a:pPr>
                      <a:r>
                        <a:rPr kumimoji="0" lang="es-MX" altLang="es-MX" sz="1200" b="1" i="0" u="none" strike="noStrike" cap="none" normalizeH="0" baseline="0" dirty="0">
                          <a:ln>
                            <a:noFill/>
                          </a:ln>
                          <a:solidFill>
                            <a:schemeClr val="tx2"/>
                          </a:solidFill>
                          <a:effectLst/>
                          <a:latin typeface="Calibri" pitchFamily="34" charset="0"/>
                          <a:cs typeface="Calibri" pitchFamily="34" charset="0"/>
                        </a:rPr>
                        <a:t>Principales entregables:</a:t>
                      </a:r>
                    </a:p>
                    <a:p>
                      <a:pPr marL="109728" marR="0" lvl="0" indent="-10972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Documento de diseño y requisitos </a:t>
                      </a:r>
                      <a:br>
                        <a:rPr kumimoji="0" lang="en-US" altLang="es-MX" sz="1200" b="0" i="0" u="none" strike="noStrike" cap="none" normalizeH="0" baseline="0" dirty="0">
                          <a:ln>
                            <a:noFill/>
                          </a:ln>
                          <a:solidFill>
                            <a:schemeClr val="tx1"/>
                          </a:solidFill>
                          <a:effectLst/>
                          <a:latin typeface="Calibri" pitchFamily="34" charset="0"/>
                          <a:cs typeface="Arial" panose="020B0604020202020204" pitchFamily="34" charset="0"/>
                        </a:rPr>
                      </a:br>
                      <a:endParaRPr kumimoji="0" lang="en-US" altLang="es-MX" sz="1200" b="0" i="0" u="none" strike="noStrike" cap="none" normalizeH="0" baseline="0" dirty="0">
                        <a:ln>
                          <a:noFill/>
                        </a:ln>
                        <a:solidFill>
                          <a:schemeClr val="tx1"/>
                        </a:solidFill>
                        <a:effectLst/>
                        <a:latin typeface="Calibri" pitchFamily="34" charset="0"/>
                        <a:cs typeface="Arial" panose="020B0604020202020204" pitchFamily="34" charset="0"/>
                      </a:endParaRPr>
                    </a:p>
                    <a:p>
                      <a:pPr marL="109728" marR="0" lvl="0" indent="-10972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Plan del proyecto</a:t>
                      </a:r>
                    </a:p>
                    <a:p>
                      <a:pPr marL="109728" marR="0" lvl="0" indent="-109728"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Reportes de estatus</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lvl1pPr marL="111125" indent="-111125" defTabSz="21113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21113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21113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11125" marR="0" lvl="0" indent="-111125" algn="l" defTabSz="211138" rtl="0" eaLnBrk="1" fontAlgn="base" latinLnBrk="0" hangingPunct="1">
                        <a:lnSpc>
                          <a:spcPct val="90000"/>
                        </a:lnSpc>
                        <a:spcBef>
                          <a:spcPct val="0"/>
                        </a:spcBef>
                        <a:spcAft>
                          <a:spcPts val="0"/>
                        </a:spcAft>
                        <a:buClrTx/>
                        <a:buSzPct val="90000"/>
                        <a:buFont typeface="Wingdings" panose="05000000000000000000" pitchFamily="2" charset="2"/>
                        <a:buChar char="§"/>
                        <a:tabLst/>
                      </a:pPr>
                      <a:endParaRPr kumimoji="0" lang="en-US" altLang="en-US" sz="12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Sistema configurado en el entorno de prueba</a:t>
                      </a: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Plan de prueba y secuencias de comandos de prueba</a:t>
                      </a: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Reportes de estatus</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lvl1pPr marL="111125" indent="-111125" defTabSz="21113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21113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21113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11125" marR="0" lvl="0" indent="-111125" algn="l" defTabSz="211138" rtl="0" eaLnBrk="1" fontAlgn="base" latinLnBrk="0" hangingPunct="1">
                        <a:lnSpc>
                          <a:spcPct val="90000"/>
                        </a:lnSpc>
                        <a:spcBef>
                          <a:spcPct val="0"/>
                        </a:spcBef>
                        <a:spcAft>
                          <a:spcPts val="0"/>
                        </a:spcAft>
                        <a:buClrTx/>
                        <a:buSzPct val="90000"/>
                        <a:buFont typeface="Wingdings" panose="05000000000000000000" pitchFamily="2" charset="2"/>
                        <a:buChar char="§"/>
                        <a:tabLst/>
                      </a:pPr>
                      <a:endParaRPr kumimoji="0" lang="en-US" altLang="en-US" sz="12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Plan de prueba completado</a:t>
                      </a: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Aceptación formal (empresa)</a:t>
                      </a: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Reportes de estatus</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lvl1pPr marL="111125" indent="-111125" defTabSz="21113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21113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21113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11125" marR="0" lvl="0" indent="-111125" algn="l" defTabSz="211138" rtl="0" eaLnBrk="1" fontAlgn="base" latinLnBrk="0" hangingPunct="1">
                        <a:lnSpc>
                          <a:spcPct val="90000"/>
                        </a:lnSpc>
                        <a:spcBef>
                          <a:spcPct val="0"/>
                        </a:spcBef>
                        <a:spcAft>
                          <a:spcPts val="0"/>
                        </a:spcAft>
                        <a:buClrTx/>
                        <a:buSzPct val="90000"/>
                        <a:buFont typeface="Wingdings" panose="05000000000000000000" pitchFamily="2" charset="2"/>
                        <a:buChar char="§"/>
                        <a:tabLst/>
                      </a:pPr>
                      <a:endParaRPr kumimoji="0" lang="en-US" altLang="en-US" sz="12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Documentación de administración de sistemas</a:t>
                      </a: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Sistema desplegado</a:t>
                      </a: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Reportes de estatus</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lvl1pPr marL="111125" indent="-111125" defTabSz="211138">
                        <a:lnSpc>
                          <a:spcPct val="90000"/>
                        </a:lnSpc>
                        <a:spcBef>
                          <a:spcPts val="1000"/>
                        </a:spcBef>
                        <a:buSzPct val="100000"/>
                        <a:buFont typeface="Arial" panose="020B0604020202020204" pitchFamily="34" charset="0"/>
                        <a:defRPr sz="2400">
                          <a:solidFill>
                            <a:schemeClr val="tx1"/>
                          </a:solidFill>
                          <a:latin typeface="Calibri" pitchFamily="34" charset="0"/>
                          <a:cs typeface="Arial" panose="020B0604020202020204" pitchFamily="34" charset="0"/>
                        </a:defRPr>
                      </a:lvl1pPr>
                      <a:lvl2pPr marL="742950" indent="-285750" defTabSz="211138">
                        <a:lnSpc>
                          <a:spcPct val="90000"/>
                        </a:lnSpc>
                        <a:spcBef>
                          <a:spcPts val="500"/>
                        </a:spcBef>
                        <a:buSzPct val="100000"/>
                        <a:buFont typeface="Arial" panose="020B0604020202020204" pitchFamily="34" charset="0"/>
                        <a:defRPr sz="2000">
                          <a:solidFill>
                            <a:schemeClr val="tx1"/>
                          </a:solidFill>
                          <a:latin typeface="Calibri" pitchFamily="34" charset="0"/>
                          <a:cs typeface="Arial" panose="020B0604020202020204" pitchFamily="34" charset="0"/>
                        </a:defRPr>
                      </a:lvl2pPr>
                      <a:lvl3pPr marL="1143000" indent="-228600" defTabSz="211138">
                        <a:lnSpc>
                          <a:spcPct val="90000"/>
                        </a:lnSpc>
                        <a:spcBef>
                          <a:spcPts val="500"/>
                        </a:spcBef>
                        <a:buSzPct val="100000"/>
                        <a:buFont typeface="Arial" panose="020B0604020202020204" pitchFamily="34" charset="0"/>
                        <a:defRPr>
                          <a:solidFill>
                            <a:schemeClr val="tx1"/>
                          </a:solidFill>
                          <a:latin typeface="Calibri" pitchFamily="34" charset="0"/>
                          <a:cs typeface="Arial" panose="020B0604020202020204" pitchFamily="34" charset="0"/>
                        </a:defRPr>
                      </a:lvl3pPr>
                      <a:lvl4pPr marL="16002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4pPr>
                      <a:lvl5pPr marL="2057400" indent="-228600" defTabSz="211138">
                        <a:lnSpc>
                          <a:spcPct val="90000"/>
                        </a:lnSpc>
                        <a:spcBef>
                          <a:spcPts val="500"/>
                        </a:spcBef>
                        <a:buSzPct val="100000"/>
                        <a:buFont typeface="Arial" panose="020B0604020202020204" pitchFamily="34" charset="0"/>
                        <a:defRPr sz="1600">
                          <a:solidFill>
                            <a:schemeClr val="tx1"/>
                          </a:solidFill>
                          <a:latin typeface="Calibri" pitchFamily="34" charset="0"/>
                          <a:cs typeface="Arial" panose="020B0604020202020204" pitchFamily="34" charset="0"/>
                        </a:defRPr>
                      </a:lvl5pPr>
                      <a:lvl6pPr marL="25146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6pPr>
                      <a:lvl7pPr marL="29718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7pPr>
                      <a:lvl8pPr marL="34290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8pPr>
                      <a:lvl9pPr marL="3886200" indent="-228600" defTabSz="211138"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itchFamily="34" charset="0"/>
                          <a:cs typeface="Arial" panose="020B0604020202020204" pitchFamily="34" charset="0"/>
                        </a:defRPr>
                      </a:lvl9pPr>
                    </a:lstStyle>
                    <a:p>
                      <a:pPr marL="111125" marR="0" lvl="0" indent="-111125" algn="l" defTabSz="211138" rtl="0" eaLnBrk="1" fontAlgn="base" latinLnBrk="0" hangingPunct="1">
                        <a:lnSpc>
                          <a:spcPct val="90000"/>
                        </a:lnSpc>
                        <a:spcBef>
                          <a:spcPct val="0"/>
                        </a:spcBef>
                        <a:spcAft>
                          <a:spcPts val="0"/>
                        </a:spcAft>
                        <a:buClrTx/>
                        <a:buSzPct val="90000"/>
                        <a:buFont typeface="Wingdings" panose="05000000000000000000" pitchFamily="2" charset="2"/>
                        <a:buChar char="§"/>
                        <a:tabLst/>
                      </a:pPr>
                      <a:endParaRPr kumimoji="0" lang="en-US" altLang="es-MX" sz="1200" b="0" i="0" u="none" strike="noStrike" cap="none" normalizeH="0" baseline="0" dirty="0">
                        <a:ln>
                          <a:noFill/>
                        </a:ln>
                        <a:solidFill>
                          <a:schemeClr val="tx1"/>
                        </a:solidFill>
                        <a:effectLst/>
                        <a:latin typeface="Calibri Light" panose="020F0302020204030204" pitchFamily="34" charset="0"/>
                        <a:cs typeface="Arial" panose="020B0604020202020204" pitchFamily="34" charset="0"/>
                      </a:endParaRPr>
                    </a:p>
                    <a:p>
                      <a:pPr marL="111125" marR="0" lvl="0" indent="-111125" algn="l" defTabSz="211138" rtl="0" eaLnBrk="1" fontAlgn="base" latinLnBrk="0" hangingPunct="1">
                        <a:lnSpc>
                          <a:spcPct val="90000"/>
                        </a:lnSpc>
                        <a:spcBef>
                          <a:spcPct val="0"/>
                        </a:spcBef>
                        <a:spcAft>
                          <a:spcPts val="0"/>
                        </a:spcAft>
                        <a:buClrTx/>
                        <a:buSzPct val="90000"/>
                        <a:buFont typeface="Arial" panose="020B0604020202020204" pitchFamily="34" charset="0"/>
                        <a:buChar char="•"/>
                        <a:tabLst/>
                      </a:pPr>
                      <a:r>
                        <a:rPr kumimoji="0" lang="es-MX" altLang="es-MX" sz="1200" b="0" i="0" u="none" strike="noStrike" cap="none" normalizeH="0" baseline="0" dirty="0">
                          <a:ln>
                            <a:noFill/>
                          </a:ln>
                          <a:solidFill>
                            <a:srgbClr val="44505D"/>
                          </a:solidFill>
                          <a:effectLst/>
                          <a:latin typeface="Calibri Light" panose="020F0302020204030204" pitchFamily="34" charset="0"/>
                          <a:cs typeface="Arial" panose="020B0604020202020204" pitchFamily="34" charset="0"/>
                        </a:rPr>
                        <a:t>Documentación sumaria del proyecto</a:t>
                      </a:r>
                    </a:p>
                  </a:txBody>
                  <a:tcPr marR="60960" marT="36575" marB="36575"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890991161"/>
                  </a:ext>
                </a:extLst>
              </a:tr>
            </a:tbl>
          </a:graphicData>
        </a:graphic>
      </p:graphicFrame>
      <p:sp>
        <p:nvSpPr>
          <p:cNvPr id="10" name="AutoShape 17">
            <a:extLst>
              <a:ext uri="{FF2B5EF4-FFF2-40B4-BE49-F238E27FC236}">
                <a16:creationId xmlns:a16="http://schemas.microsoft.com/office/drawing/2014/main" id="{781AA672-D971-BB4A-8B3F-4D3E8012EF3D}"/>
              </a:ext>
            </a:extLst>
          </p:cNvPr>
          <p:cNvSpPr>
            <a:spLocks noChangeArrowheads="1"/>
          </p:cNvSpPr>
          <p:nvPr/>
        </p:nvSpPr>
        <p:spPr bwMode="auto">
          <a:xfrm>
            <a:off x="288925" y="1125538"/>
            <a:ext cx="11493500" cy="368300"/>
          </a:xfrm>
          <a:prstGeom prst="homePlate">
            <a:avLst>
              <a:gd name="adj" fmla="val 20660"/>
            </a:avLst>
          </a:prstGeom>
          <a:solidFill>
            <a:schemeClr val="accent1"/>
          </a:solidFill>
          <a:ln>
            <a:noFill/>
          </a:ln>
          <a:effectLst/>
        </p:spPr>
        <p:txBody>
          <a:bodyPr lIns="0" tIns="0" rIns="0" bIns="0" anchor="ctr"/>
          <a:lstStyle>
            <a:lvl1pPr defTabSz="820738">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defTabSz="820738">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820738">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820738">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820738"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s-MX" altLang="es-MX" sz="1600" b="1">
                <a:solidFill>
                  <a:srgbClr val="FFFFFF"/>
                </a:solidFill>
                <a:latin typeface="Arial" panose="020B0604020202020204" pitchFamily="34" charset="0"/>
              </a:rPr>
              <a:t>Gestión constante e informes del estatus del proyecto</a:t>
            </a:r>
          </a:p>
        </p:txBody>
      </p:sp>
    </p:spTree>
    <p:extLst>
      <p:ext uri="{BB962C8B-B14F-4D97-AF65-F5344CB8AC3E}">
        <p14:creationId xmlns:p14="http://schemas.microsoft.com/office/powerpoint/2010/main" val="86688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2BB1E6E-FA4D-D441-891E-DC3ACFD50FF6}"/>
              </a:ext>
            </a:extLst>
          </p:cNvPr>
          <p:cNvSpPr>
            <a:spLocks noGrp="1"/>
          </p:cNvSpPr>
          <p:nvPr>
            <p:ph type="body" sz="quarter" idx="10"/>
          </p:nvPr>
        </p:nvSpPr>
        <p:spPr>
          <a:xfrm>
            <a:off x="1275079" y="714895"/>
            <a:ext cx="9464040" cy="5170516"/>
          </a:xfrm>
        </p:spPr>
        <p:txBody>
          <a:bodyPr anchor="ctr"/>
          <a:lstStyle/>
          <a:p>
            <a:pPr algn="ctr"/>
            <a:r>
              <a:rPr lang="es-MX" sz="7200" dirty="0">
                <a:solidFill>
                  <a:srgbClr val="0F3F66"/>
                </a:solidFill>
                <a:ea typeface="Calibri"/>
                <a:cs typeface="Calibri"/>
              </a:rPr>
              <a:t>¿Preguntas?</a:t>
            </a:r>
          </a:p>
        </p:txBody>
      </p:sp>
    </p:spTree>
    <p:extLst>
      <p:ext uri="{BB962C8B-B14F-4D97-AF65-F5344CB8AC3E}">
        <p14:creationId xmlns:p14="http://schemas.microsoft.com/office/powerpoint/2010/main" val="140421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04045-CCE4-8F4B-92AB-36F242F4B12E}"/>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D16CE406-0BAC-2E42-883A-246F598490E4}"/>
              </a:ext>
            </a:extLst>
          </p:cNvPr>
          <p:cNvSpPr>
            <a:spLocks noGrp="1"/>
          </p:cNvSpPr>
          <p:nvPr>
            <p:ph idx="1"/>
          </p:nvPr>
        </p:nvSpPr>
        <p:spPr>
          <a:xfrm>
            <a:off x="439953" y="1403497"/>
            <a:ext cx="6607730" cy="5063139"/>
          </a:xfrm>
        </p:spPr>
        <p:txBody>
          <a:bodyPr/>
          <a:lstStyle/>
          <a:p>
            <a:r>
              <a:rPr lang="en-US" dirty="0" err="1"/>
              <a:t>Presentaci</a:t>
            </a:r>
            <a:r>
              <a:rPr lang="es-MX" altLang="es-MX" dirty="0">
                <a:solidFill>
                  <a:srgbClr val="44505D"/>
                </a:solidFill>
                <a:cs typeface="Calibri" panose="020F0502020204030204" pitchFamily="34" charset="0"/>
              </a:rPr>
              <a:t>ó</a:t>
            </a:r>
            <a:r>
              <a:rPr lang="en-US" dirty="0" err="1"/>
              <a:t>nes</a:t>
            </a:r>
            <a:endParaRPr lang="en-US" dirty="0"/>
          </a:p>
          <a:p>
            <a:pPr>
              <a:buClr>
                <a:schemeClr val="tx1"/>
              </a:buClr>
            </a:pPr>
            <a:r>
              <a:rPr lang="es-MX" altLang="es-MX" dirty="0">
                <a:solidFill>
                  <a:srgbClr val="44505D"/>
                </a:solidFill>
                <a:cs typeface="Calibri" panose="020F0502020204030204" pitchFamily="34" charset="0"/>
              </a:rPr>
              <a:t>Plataforma Cloud de Laserfiche</a:t>
            </a:r>
          </a:p>
          <a:p>
            <a:pPr>
              <a:buClr>
                <a:schemeClr val="tx1"/>
              </a:buClr>
            </a:pPr>
            <a:r>
              <a:rPr lang="es-MX" altLang="es-MX" dirty="0">
                <a:solidFill>
                  <a:srgbClr val="44505D"/>
                </a:solidFill>
                <a:cs typeface="Calibri" panose="020F0502020204030204" pitchFamily="34" charset="0"/>
              </a:rPr>
              <a:t>Seguridad en la nube</a:t>
            </a:r>
          </a:p>
          <a:p>
            <a:pPr>
              <a:buClr>
                <a:schemeClr val="tx1"/>
              </a:buClr>
            </a:pPr>
            <a:r>
              <a:rPr lang="es-MX" altLang="es-MX" dirty="0">
                <a:solidFill>
                  <a:srgbClr val="44505D"/>
                </a:solidFill>
                <a:cs typeface="Calibri" panose="020F0502020204030204" pitchFamily="34" charset="0"/>
              </a:rPr>
              <a:t>Beneficios de Laserfiche Cloud</a:t>
            </a:r>
          </a:p>
          <a:p>
            <a:pPr>
              <a:buClr>
                <a:schemeClr val="tx1"/>
              </a:buClr>
            </a:pPr>
            <a:r>
              <a:rPr lang="es-MX" altLang="es-MX" dirty="0">
                <a:solidFill>
                  <a:srgbClr val="44505D"/>
                </a:solidFill>
                <a:cs typeface="Calibri" panose="020F0502020204030204" pitchFamily="34" charset="0"/>
              </a:rPr>
              <a:t>Demostración</a:t>
            </a:r>
          </a:p>
          <a:p>
            <a:pPr>
              <a:buClr>
                <a:schemeClr val="tx1"/>
              </a:buClr>
            </a:pPr>
            <a:r>
              <a:rPr lang="es-MX" altLang="es-MX" dirty="0">
                <a:solidFill>
                  <a:srgbClr val="44505D"/>
                </a:solidFill>
                <a:cs typeface="Calibri" panose="020F0502020204030204" pitchFamily="34" charset="0"/>
              </a:rPr>
              <a:t>Metodología de implementación y enfoque del proyecto</a:t>
            </a:r>
          </a:p>
          <a:p>
            <a:pPr>
              <a:buClr>
                <a:schemeClr val="tx1"/>
              </a:buClr>
            </a:pPr>
            <a:r>
              <a:rPr lang="es-MX" altLang="es-MX" dirty="0">
                <a:solidFill>
                  <a:srgbClr val="44505D"/>
                </a:solidFill>
                <a:cs typeface="Calibri" panose="020F0502020204030204" pitchFamily="34" charset="0"/>
              </a:rPr>
              <a:t>Preguntas</a:t>
            </a:r>
          </a:p>
          <a:p>
            <a:endParaRPr lang="en-US" dirty="0"/>
          </a:p>
        </p:txBody>
      </p:sp>
      <p:pic>
        <p:nvPicPr>
          <p:cNvPr id="13" name="Picture Placeholder 12">
            <a:extLst>
              <a:ext uri="{FF2B5EF4-FFF2-40B4-BE49-F238E27FC236}">
                <a16:creationId xmlns:a16="http://schemas.microsoft.com/office/drawing/2014/main" id="{B2FB6AF5-9317-E847-8994-1AB991664A1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1951" r="4893"/>
          <a:stretch/>
        </p:blipFill>
        <p:spPr>
          <a:xfrm>
            <a:off x="7047683" y="-7315"/>
            <a:ext cx="5144316" cy="6473952"/>
          </a:xfrm>
        </p:spPr>
      </p:pic>
    </p:spTree>
    <p:extLst>
      <p:ext uri="{BB962C8B-B14F-4D97-AF65-F5344CB8AC3E}">
        <p14:creationId xmlns:p14="http://schemas.microsoft.com/office/powerpoint/2010/main" val="205430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9992-159B-ED4B-9A5B-19D32DEBB83F}"/>
              </a:ext>
            </a:extLst>
          </p:cNvPr>
          <p:cNvSpPr>
            <a:spLocks noGrp="1"/>
          </p:cNvSpPr>
          <p:nvPr>
            <p:ph type="title"/>
          </p:nvPr>
        </p:nvSpPr>
        <p:spPr>
          <a:xfrm>
            <a:off x="439952" y="345499"/>
            <a:ext cx="6744619" cy="892464"/>
          </a:xfrm>
        </p:spPr>
        <p:txBody>
          <a:bodyPr/>
          <a:lstStyle/>
          <a:p>
            <a:r>
              <a:rPr lang="en-US" spc="-110" dirty="0"/>
              <a:t>Tre</a:t>
            </a:r>
            <a:r>
              <a:rPr lang="es-MX" altLang="es-MX" spc="-110" dirty="0"/>
              <a:t>inta años de innovación</a:t>
            </a:r>
            <a:endParaRPr lang="en-US" spc="-110" dirty="0"/>
          </a:p>
        </p:txBody>
      </p:sp>
      <p:sp>
        <p:nvSpPr>
          <p:cNvPr id="3" name="Content Placeholder 2">
            <a:extLst>
              <a:ext uri="{FF2B5EF4-FFF2-40B4-BE49-F238E27FC236}">
                <a16:creationId xmlns:a16="http://schemas.microsoft.com/office/drawing/2014/main" id="{A8301BC6-4117-AC48-9025-631E7C62F63C}"/>
              </a:ext>
            </a:extLst>
          </p:cNvPr>
          <p:cNvSpPr>
            <a:spLocks noGrp="1"/>
          </p:cNvSpPr>
          <p:nvPr>
            <p:ph idx="1"/>
          </p:nvPr>
        </p:nvSpPr>
        <p:spPr>
          <a:xfrm>
            <a:off x="439952" y="1403497"/>
            <a:ext cx="6607730" cy="5063139"/>
          </a:xfrm>
        </p:spPr>
        <p:txBody>
          <a:bodyPr/>
          <a:lstStyle/>
          <a:p>
            <a:r>
              <a:rPr lang="es-MX" altLang="es-MX" dirty="0"/>
              <a:t>Una marca de confianza y un aliado en soluciones para verticales clave</a:t>
            </a:r>
          </a:p>
          <a:p>
            <a:r>
              <a:rPr lang="es-MX" altLang="es-MX" spc="-40" dirty="0"/>
              <a:t>Recursos enfocados para el avance del producto y el desarrollo del mercado</a:t>
            </a:r>
          </a:p>
          <a:p>
            <a:r>
              <a:rPr lang="es-MX" altLang="es-MX" spc="-40" dirty="0"/>
              <a:t>Programa comunitario robusto para una capacitación e instrucción constante de los usuarios</a:t>
            </a:r>
            <a:endParaRPr lang="en-US" spc="-40" dirty="0"/>
          </a:p>
        </p:txBody>
      </p:sp>
      <p:pic>
        <p:nvPicPr>
          <p:cNvPr id="14" name="Picture Placeholder 13">
            <a:extLst>
              <a:ext uri="{FF2B5EF4-FFF2-40B4-BE49-F238E27FC236}">
                <a16:creationId xmlns:a16="http://schemas.microsoft.com/office/drawing/2014/main" id="{1E3CDB96-ECA4-9D4E-9ADF-8769B94BAA8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8194" r="2360"/>
          <a:stretch/>
        </p:blipFill>
        <p:spPr>
          <a:xfrm>
            <a:off x="7047683" y="-7315"/>
            <a:ext cx="5144316" cy="6473952"/>
          </a:xfrm>
        </p:spPr>
      </p:pic>
      <p:sp>
        <p:nvSpPr>
          <p:cNvPr id="5" name="Rectangle 4">
            <a:extLst>
              <a:ext uri="{FF2B5EF4-FFF2-40B4-BE49-F238E27FC236}">
                <a16:creationId xmlns:a16="http://schemas.microsoft.com/office/drawing/2014/main" id="{D78B6392-3509-3648-847F-376A06575E18}"/>
              </a:ext>
            </a:extLst>
          </p:cNvPr>
          <p:cNvSpPr>
            <a:spLocks noChangeArrowheads="1"/>
          </p:cNvSpPr>
          <p:nvPr/>
        </p:nvSpPr>
        <p:spPr bwMode="auto">
          <a:xfrm>
            <a:off x="0" y="4940135"/>
            <a:ext cx="12192000" cy="1549440"/>
          </a:xfrm>
          <a:prstGeom prst="rect">
            <a:avLst/>
          </a:prstGeom>
          <a:solidFill>
            <a:schemeClr val="bg2"/>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6" name="TextBox 13">
            <a:extLst>
              <a:ext uri="{FF2B5EF4-FFF2-40B4-BE49-F238E27FC236}">
                <a16:creationId xmlns:a16="http://schemas.microsoft.com/office/drawing/2014/main" id="{0459A762-72FD-744F-B735-5B56635D867D}"/>
              </a:ext>
            </a:extLst>
          </p:cNvPr>
          <p:cNvSpPr>
            <a:spLocks noChangeArrowheads="1"/>
          </p:cNvSpPr>
          <p:nvPr/>
        </p:nvSpPr>
        <p:spPr bwMode="auto">
          <a:xfrm>
            <a:off x="8512874" y="5219647"/>
            <a:ext cx="3408213"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es-MX" altLang="es-MX" sz="4000" b="1" dirty="0">
                <a:solidFill>
                  <a:schemeClr val="tx2"/>
                </a:solidFill>
                <a:cs typeface="Calibri" panose="020F0502020204030204" pitchFamily="34" charset="0"/>
              </a:rPr>
              <a:t>Más de 36,000 </a:t>
            </a:r>
          </a:p>
          <a:p>
            <a:pPr algn="ctr" eaLnBrk="1" hangingPunct="1">
              <a:lnSpc>
                <a:spcPct val="100000"/>
              </a:lnSpc>
              <a:spcBef>
                <a:spcPct val="0"/>
              </a:spcBef>
              <a:buFontTx/>
              <a:buNone/>
            </a:pPr>
            <a:r>
              <a:rPr lang="es-MX" altLang="es-MX" sz="2400" dirty="0">
                <a:cs typeface="Calibri" panose="020F0502020204030204" pitchFamily="34" charset="0"/>
              </a:rPr>
              <a:t>Organizaciones</a:t>
            </a:r>
          </a:p>
        </p:txBody>
      </p:sp>
      <p:sp>
        <p:nvSpPr>
          <p:cNvPr id="7" name="TextBox 23">
            <a:extLst>
              <a:ext uri="{FF2B5EF4-FFF2-40B4-BE49-F238E27FC236}">
                <a16:creationId xmlns:a16="http://schemas.microsoft.com/office/drawing/2014/main" id="{087737D3-0654-CE44-8078-073CF4E3E2CD}"/>
              </a:ext>
            </a:extLst>
          </p:cNvPr>
          <p:cNvSpPr>
            <a:spLocks noChangeArrowheads="1"/>
          </p:cNvSpPr>
          <p:nvPr/>
        </p:nvSpPr>
        <p:spPr bwMode="auto">
          <a:xfrm>
            <a:off x="5240339" y="5192660"/>
            <a:ext cx="3048638"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es-MX" altLang="es-MX" sz="4000" b="1" dirty="0">
                <a:solidFill>
                  <a:schemeClr val="tx2"/>
                </a:solidFill>
                <a:cs typeface="Calibri" panose="020F0502020204030204" pitchFamily="34" charset="0"/>
              </a:rPr>
              <a:t>Más de 5 </a:t>
            </a:r>
          </a:p>
          <a:p>
            <a:pPr algn="ctr" eaLnBrk="1" hangingPunct="1">
              <a:lnSpc>
                <a:spcPct val="100000"/>
              </a:lnSpc>
              <a:spcBef>
                <a:spcPct val="0"/>
              </a:spcBef>
              <a:buFontTx/>
              <a:buNone/>
            </a:pPr>
            <a:r>
              <a:rPr lang="es-MX" altLang="es-MX" sz="2400" dirty="0">
                <a:cs typeface="Calibri" panose="020F0502020204030204" pitchFamily="34" charset="0"/>
              </a:rPr>
              <a:t>Millones de usuarios</a:t>
            </a:r>
          </a:p>
        </p:txBody>
      </p:sp>
      <p:sp>
        <p:nvSpPr>
          <p:cNvPr id="8" name="Straight Connector 6">
            <a:extLst>
              <a:ext uri="{FF2B5EF4-FFF2-40B4-BE49-F238E27FC236}">
                <a16:creationId xmlns:a16="http://schemas.microsoft.com/office/drawing/2014/main" id="{553A74CA-9D7C-0E4A-8774-FAF785AA2A7E}"/>
              </a:ext>
            </a:extLst>
          </p:cNvPr>
          <p:cNvSpPr>
            <a:spLocks noChangeShapeType="1"/>
          </p:cNvSpPr>
          <p:nvPr/>
        </p:nvSpPr>
        <p:spPr bwMode="auto">
          <a:xfrm>
            <a:off x="8374063" y="5320235"/>
            <a:ext cx="0" cy="876735"/>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 name="TextBox 12">
            <a:extLst>
              <a:ext uri="{FF2B5EF4-FFF2-40B4-BE49-F238E27FC236}">
                <a16:creationId xmlns:a16="http://schemas.microsoft.com/office/drawing/2014/main" id="{3BBA7BF1-6829-7B46-BC68-64577A9E520E}"/>
              </a:ext>
            </a:extLst>
          </p:cNvPr>
          <p:cNvSpPr>
            <a:spLocks noChangeArrowheads="1"/>
          </p:cNvSpPr>
          <p:nvPr/>
        </p:nvSpPr>
        <p:spPr bwMode="auto">
          <a:xfrm>
            <a:off x="388938" y="5144178"/>
            <a:ext cx="492442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es-MX" altLang="es-MX" sz="3600" dirty="0">
                <a:cs typeface="Calibri" panose="020F0502020204030204" pitchFamily="34" charset="0"/>
              </a:rPr>
              <a:t>Una comunidad global </a:t>
            </a:r>
            <a:br>
              <a:rPr lang="es-MX" altLang="es-MX" sz="3600" dirty="0">
                <a:cs typeface="Calibri" panose="020F0502020204030204" pitchFamily="34" charset="0"/>
              </a:rPr>
            </a:br>
            <a:r>
              <a:rPr lang="es-MX" altLang="es-MX" sz="3600" dirty="0">
                <a:cs typeface="Calibri" panose="020F0502020204030204" pitchFamily="34" charset="0"/>
              </a:rPr>
              <a:t>de líderes y devotos</a:t>
            </a:r>
          </a:p>
        </p:txBody>
      </p:sp>
    </p:spTree>
    <p:extLst>
      <p:ext uri="{BB962C8B-B14F-4D97-AF65-F5344CB8AC3E}">
        <p14:creationId xmlns:p14="http://schemas.microsoft.com/office/powerpoint/2010/main" val="86047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427B2-27D4-BB46-BC2A-E80B8718BFC4}"/>
              </a:ext>
            </a:extLst>
          </p:cNvPr>
          <p:cNvSpPr>
            <a:spLocks noGrp="1"/>
          </p:cNvSpPr>
          <p:nvPr>
            <p:ph type="title"/>
          </p:nvPr>
        </p:nvSpPr>
        <p:spPr/>
        <p:txBody>
          <a:bodyPr/>
          <a:lstStyle/>
          <a:p>
            <a:r>
              <a:rPr lang="en-US" dirty="0"/>
              <a:t>Laserfiche Cloud</a:t>
            </a:r>
          </a:p>
        </p:txBody>
      </p:sp>
      <p:sp>
        <p:nvSpPr>
          <p:cNvPr id="6" name="Freeform 16">
            <a:extLst>
              <a:ext uri="{FF2B5EF4-FFF2-40B4-BE49-F238E27FC236}">
                <a16:creationId xmlns:a16="http://schemas.microsoft.com/office/drawing/2014/main" id="{1D8449F7-4FA7-7248-ABEB-B8E0272A354F}"/>
              </a:ext>
            </a:extLst>
          </p:cNvPr>
          <p:cNvSpPr>
            <a:spLocks/>
          </p:cNvSpPr>
          <p:nvPr/>
        </p:nvSpPr>
        <p:spPr bwMode="auto">
          <a:xfrm>
            <a:off x="3282950" y="1248988"/>
            <a:ext cx="2984500" cy="2390775"/>
          </a:xfrm>
          <a:custGeom>
            <a:avLst/>
            <a:gdLst>
              <a:gd name="T0" fmla="*/ 2147483646 w 2088"/>
              <a:gd name="T1" fmla="*/ 2147483646 h 1672"/>
              <a:gd name="T2" fmla="*/ 2147483646 w 2088"/>
              <a:gd name="T3" fmla="*/ 0 h 1672"/>
              <a:gd name="T4" fmla="*/ 0 w 2088"/>
              <a:gd name="T5" fmla="*/ 2147483646 h 1672"/>
              <a:gd name="T6" fmla="*/ 2147483646 w 2088"/>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672">
                <a:moveTo>
                  <a:pt x="2088" y="1154"/>
                </a:moveTo>
                <a:lnTo>
                  <a:pt x="970" y="0"/>
                </a:lnTo>
                <a:lnTo>
                  <a:pt x="0" y="1672"/>
                </a:lnTo>
                <a:lnTo>
                  <a:pt x="2088" y="1154"/>
                </a:lnTo>
                <a:close/>
              </a:path>
            </a:pathLst>
          </a:custGeom>
          <a:solidFill>
            <a:schemeClr val="bg2"/>
          </a:solidFill>
          <a:ln>
            <a:noFill/>
          </a:ln>
          <a:effectLst/>
        </p:spPr>
        <p:txBody>
          <a:bodyPr/>
          <a:lstStyle/>
          <a:p>
            <a:endParaRPr lang="en-US"/>
          </a:p>
        </p:txBody>
      </p:sp>
      <p:sp>
        <p:nvSpPr>
          <p:cNvPr id="7" name="Freeform 17">
            <a:extLst>
              <a:ext uri="{FF2B5EF4-FFF2-40B4-BE49-F238E27FC236}">
                <a16:creationId xmlns:a16="http://schemas.microsoft.com/office/drawing/2014/main" id="{221EF67E-C71E-3E47-B80A-DCC2D67F72A3}"/>
              </a:ext>
            </a:extLst>
          </p:cNvPr>
          <p:cNvSpPr>
            <a:spLocks/>
          </p:cNvSpPr>
          <p:nvPr/>
        </p:nvSpPr>
        <p:spPr bwMode="auto">
          <a:xfrm>
            <a:off x="4799013" y="1248988"/>
            <a:ext cx="2763837" cy="2209800"/>
          </a:xfrm>
          <a:custGeom>
            <a:avLst/>
            <a:gdLst>
              <a:gd name="T0" fmla="*/ 2147483646 w 1934"/>
              <a:gd name="T1" fmla="*/ 2147483646 h 1546"/>
              <a:gd name="T2" fmla="*/ 2147483646 w 1934"/>
              <a:gd name="T3" fmla="*/ 0 h 1546"/>
              <a:gd name="T4" fmla="*/ 0 w 1934"/>
              <a:gd name="T5" fmla="*/ 0 h 1546"/>
              <a:gd name="T6" fmla="*/ 2147483646 w 1934"/>
              <a:gd name="T7" fmla="*/ 2147483646 h 1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6">
                <a:moveTo>
                  <a:pt x="1498" y="1546"/>
                </a:moveTo>
                <a:lnTo>
                  <a:pt x="1934" y="0"/>
                </a:lnTo>
                <a:lnTo>
                  <a:pt x="0" y="0"/>
                </a:lnTo>
                <a:lnTo>
                  <a:pt x="1498" y="1546"/>
                </a:lnTo>
                <a:close/>
              </a:path>
            </a:pathLst>
          </a:custGeom>
          <a:solidFill>
            <a:schemeClr val="bg2"/>
          </a:solidFill>
          <a:ln>
            <a:noFill/>
          </a:ln>
          <a:effectLst/>
        </p:spPr>
        <p:txBody>
          <a:bodyPr/>
          <a:lstStyle/>
          <a:p>
            <a:endParaRPr lang="en-US"/>
          </a:p>
        </p:txBody>
      </p:sp>
      <p:sp>
        <p:nvSpPr>
          <p:cNvPr id="8" name="Freeform 18">
            <a:extLst>
              <a:ext uri="{FF2B5EF4-FFF2-40B4-BE49-F238E27FC236}">
                <a16:creationId xmlns:a16="http://schemas.microsoft.com/office/drawing/2014/main" id="{3E27F6D7-FB6F-0448-B95E-F98FA7C2B16A}"/>
              </a:ext>
            </a:extLst>
          </p:cNvPr>
          <p:cNvSpPr>
            <a:spLocks/>
          </p:cNvSpPr>
          <p:nvPr/>
        </p:nvSpPr>
        <p:spPr bwMode="auto">
          <a:xfrm>
            <a:off x="6783388" y="1355350"/>
            <a:ext cx="2224087" cy="2962275"/>
          </a:xfrm>
          <a:custGeom>
            <a:avLst/>
            <a:gdLst>
              <a:gd name="T0" fmla="*/ 0 w 1556"/>
              <a:gd name="T1" fmla="*/ 2147483646 h 2072"/>
              <a:gd name="T2" fmla="*/ 2147483646 w 1556"/>
              <a:gd name="T3" fmla="*/ 2147483646 h 2072"/>
              <a:gd name="T4" fmla="*/ 2147483646 w 1556"/>
              <a:gd name="T5" fmla="*/ 0 h 2072"/>
              <a:gd name="T6" fmla="*/ 0 w 1556"/>
              <a:gd name="T7" fmla="*/ 2147483646 h 2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2">
                <a:moveTo>
                  <a:pt x="0" y="2072"/>
                </a:moveTo>
                <a:lnTo>
                  <a:pt x="1556" y="1674"/>
                </a:lnTo>
                <a:lnTo>
                  <a:pt x="586" y="0"/>
                </a:lnTo>
                <a:lnTo>
                  <a:pt x="0" y="2072"/>
                </a:lnTo>
                <a:close/>
              </a:path>
            </a:pathLst>
          </a:custGeom>
          <a:solidFill>
            <a:schemeClr val="bg2"/>
          </a:solidFill>
          <a:ln>
            <a:noFill/>
          </a:ln>
          <a:effectLst/>
        </p:spPr>
        <p:txBody>
          <a:bodyPr/>
          <a:lstStyle/>
          <a:p>
            <a:endParaRPr lang="en-US"/>
          </a:p>
        </p:txBody>
      </p:sp>
      <p:sp>
        <p:nvSpPr>
          <p:cNvPr id="9" name="Freeform 19">
            <a:extLst>
              <a:ext uri="{FF2B5EF4-FFF2-40B4-BE49-F238E27FC236}">
                <a16:creationId xmlns:a16="http://schemas.microsoft.com/office/drawing/2014/main" id="{938FD922-6B7A-1945-AD5A-375606CC9F8D}"/>
              </a:ext>
            </a:extLst>
          </p:cNvPr>
          <p:cNvSpPr>
            <a:spLocks/>
          </p:cNvSpPr>
          <p:nvPr/>
        </p:nvSpPr>
        <p:spPr bwMode="auto">
          <a:xfrm>
            <a:off x="5956300" y="3876300"/>
            <a:ext cx="2987675" cy="2390775"/>
          </a:xfrm>
          <a:custGeom>
            <a:avLst/>
            <a:gdLst>
              <a:gd name="T0" fmla="*/ 0 w 2090"/>
              <a:gd name="T1" fmla="*/ 2147483646 h 1672"/>
              <a:gd name="T2" fmla="*/ 2147483646 w 2090"/>
              <a:gd name="T3" fmla="*/ 2147483646 h 1672"/>
              <a:gd name="T4" fmla="*/ 2147483646 w 2090"/>
              <a:gd name="T5" fmla="*/ 0 h 1672"/>
              <a:gd name="T6" fmla="*/ 0 w 2090"/>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1672">
                <a:moveTo>
                  <a:pt x="0" y="518"/>
                </a:moveTo>
                <a:lnTo>
                  <a:pt x="1118" y="1672"/>
                </a:lnTo>
                <a:lnTo>
                  <a:pt x="2090" y="0"/>
                </a:lnTo>
                <a:lnTo>
                  <a:pt x="0" y="518"/>
                </a:lnTo>
                <a:close/>
              </a:path>
            </a:pathLst>
          </a:custGeom>
          <a:solidFill>
            <a:schemeClr val="bg2"/>
          </a:solidFill>
          <a:ln>
            <a:noFill/>
          </a:ln>
          <a:effectLst/>
        </p:spPr>
        <p:txBody>
          <a:bodyPr/>
          <a:lstStyle/>
          <a:p>
            <a:endParaRPr lang="en-US"/>
          </a:p>
        </p:txBody>
      </p:sp>
      <p:sp>
        <p:nvSpPr>
          <p:cNvPr id="10" name="Freeform 20">
            <a:extLst>
              <a:ext uri="{FF2B5EF4-FFF2-40B4-BE49-F238E27FC236}">
                <a16:creationId xmlns:a16="http://schemas.microsoft.com/office/drawing/2014/main" id="{13DE1E56-BA45-9440-BEC1-4DD3BBF30007}"/>
              </a:ext>
            </a:extLst>
          </p:cNvPr>
          <p:cNvSpPr>
            <a:spLocks/>
          </p:cNvSpPr>
          <p:nvPr/>
        </p:nvSpPr>
        <p:spPr bwMode="auto">
          <a:xfrm>
            <a:off x="4664075" y="4057275"/>
            <a:ext cx="2765425" cy="2206625"/>
          </a:xfrm>
          <a:custGeom>
            <a:avLst/>
            <a:gdLst>
              <a:gd name="T0" fmla="*/ 2147483646 w 1934"/>
              <a:gd name="T1" fmla="*/ 0 h 1544"/>
              <a:gd name="T2" fmla="*/ 0 w 1934"/>
              <a:gd name="T3" fmla="*/ 2147483646 h 1544"/>
              <a:gd name="T4" fmla="*/ 2147483646 w 1934"/>
              <a:gd name="T5" fmla="*/ 2147483646 h 1544"/>
              <a:gd name="T6" fmla="*/ 2147483646 w 1934"/>
              <a:gd name="T7" fmla="*/ 0 h 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4">
                <a:moveTo>
                  <a:pt x="436" y="0"/>
                </a:moveTo>
                <a:lnTo>
                  <a:pt x="0" y="1544"/>
                </a:lnTo>
                <a:lnTo>
                  <a:pt x="1934" y="1544"/>
                </a:lnTo>
                <a:lnTo>
                  <a:pt x="436" y="0"/>
                </a:lnTo>
                <a:close/>
              </a:path>
            </a:pathLst>
          </a:custGeom>
          <a:solidFill>
            <a:schemeClr val="bg2"/>
          </a:solidFill>
          <a:ln>
            <a:noFill/>
          </a:ln>
          <a:effectLst/>
        </p:spPr>
        <p:txBody>
          <a:bodyPr/>
          <a:lstStyle/>
          <a:p>
            <a:endParaRPr lang="en-US"/>
          </a:p>
        </p:txBody>
      </p:sp>
      <p:sp>
        <p:nvSpPr>
          <p:cNvPr id="11" name="Freeform 21">
            <a:extLst>
              <a:ext uri="{FF2B5EF4-FFF2-40B4-BE49-F238E27FC236}">
                <a16:creationId xmlns:a16="http://schemas.microsoft.com/office/drawing/2014/main" id="{C900E189-EEC9-B643-87B7-8DFECF5B68BF}"/>
              </a:ext>
            </a:extLst>
          </p:cNvPr>
          <p:cNvSpPr>
            <a:spLocks/>
          </p:cNvSpPr>
          <p:nvPr/>
        </p:nvSpPr>
        <p:spPr bwMode="auto">
          <a:xfrm>
            <a:off x="3219450" y="3198438"/>
            <a:ext cx="2225675" cy="2960687"/>
          </a:xfrm>
          <a:custGeom>
            <a:avLst/>
            <a:gdLst>
              <a:gd name="T0" fmla="*/ 2147483646 w 1556"/>
              <a:gd name="T1" fmla="*/ 0 h 2070"/>
              <a:gd name="T2" fmla="*/ 0 w 1556"/>
              <a:gd name="T3" fmla="*/ 2147483646 h 2070"/>
              <a:gd name="T4" fmla="*/ 2147483646 w 1556"/>
              <a:gd name="T5" fmla="*/ 2147483646 h 2070"/>
              <a:gd name="T6" fmla="*/ 2147483646 w 1556"/>
              <a:gd name="T7" fmla="*/ 0 h 20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0">
                <a:moveTo>
                  <a:pt x="1556" y="0"/>
                </a:moveTo>
                <a:lnTo>
                  <a:pt x="0" y="398"/>
                </a:lnTo>
                <a:lnTo>
                  <a:pt x="970" y="2070"/>
                </a:lnTo>
                <a:lnTo>
                  <a:pt x="1556" y="0"/>
                </a:lnTo>
                <a:close/>
              </a:path>
            </a:pathLst>
          </a:custGeom>
          <a:solidFill>
            <a:schemeClr val="bg2"/>
          </a:solidFill>
          <a:ln>
            <a:noFill/>
          </a:ln>
          <a:effectLst/>
        </p:spPr>
        <p:txBody>
          <a:bodyPr/>
          <a:lstStyle/>
          <a:p>
            <a:endParaRPr lang="en-US"/>
          </a:p>
        </p:txBody>
      </p:sp>
      <p:sp>
        <p:nvSpPr>
          <p:cNvPr id="12" name="Freeform 22">
            <a:extLst>
              <a:ext uri="{FF2B5EF4-FFF2-40B4-BE49-F238E27FC236}">
                <a16:creationId xmlns:a16="http://schemas.microsoft.com/office/drawing/2014/main" id="{F26F1E10-A5FD-4746-9E94-0D1FA77A27A8}"/>
              </a:ext>
            </a:extLst>
          </p:cNvPr>
          <p:cNvSpPr>
            <a:spLocks/>
          </p:cNvSpPr>
          <p:nvPr/>
        </p:nvSpPr>
        <p:spPr bwMode="auto">
          <a:xfrm>
            <a:off x="5330825" y="2979363"/>
            <a:ext cx="1574800" cy="1560512"/>
          </a:xfrm>
          <a:custGeom>
            <a:avLst/>
            <a:gdLst>
              <a:gd name="T0" fmla="*/ 2147483646 w 1102"/>
              <a:gd name="T1" fmla="*/ 2147483646 h 1092"/>
              <a:gd name="T2" fmla="*/ 0 w 1102"/>
              <a:gd name="T3" fmla="*/ 2147483646 h 1092"/>
              <a:gd name="T4" fmla="*/ 2147483646 w 1102"/>
              <a:gd name="T5" fmla="*/ 2147483646 h 1092"/>
              <a:gd name="T6" fmla="*/ 2147483646 w 1102"/>
              <a:gd name="T7" fmla="*/ 0 h 1092"/>
              <a:gd name="T8" fmla="*/ 2147483646 w 1102"/>
              <a:gd name="T9" fmla="*/ 2147483646 h 1092"/>
              <a:gd name="T10" fmla="*/ 2147483646 w 1102"/>
              <a:gd name="T11" fmla="*/ 2147483646 h 1092"/>
              <a:gd name="T12" fmla="*/ 2147483646 w 1102"/>
              <a:gd name="T13" fmla="*/ 2147483646 h 1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2" h="1092">
                <a:moveTo>
                  <a:pt x="396" y="1092"/>
                </a:moveTo>
                <a:lnTo>
                  <a:pt x="0" y="684"/>
                </a:lnTo>
                <a:lnTo>
                  <a:pt x="156" y="138"/>
                </a:lnTo>
                <a:lnTo>
                  <a:pt x="708" y="0"/>
                </a:lnTo>
                <a:lnTo>
                  <a:pt x="1102" y="406"/>
                </a:lnTo>
                <a:lnTo>
                  <a:pt x="946" y="952"/>
                </a:lnTo>
                <a:lnTo>
                  <a:pt x="396" y="1092"/>
                </a:lnTo>
                <a:close/>
              </a:path>
            </a:pathLst>
          </a:custGeom>
          <a:solidFill>
            <a:schemeClr val="accent1"/>
          </a:solidFill>
          <a:ln>
            <a:noFill/>
          </a:ln>
          <a:effectLst/>
        </p:spPr>
        <p:txBody>
          <a:bodyPr/>
          <a:lstStyle/>
          <a:p>
            <a:endParaRPr lang="en-US"/>
          </a:p>
        </p:txBody>
      </p:sp>
      <p:sp>
        <p:nvSpPr>
          <p:cNvPr id="13" name="Rectangle 13">
            <a:extLst>
              <a:ext uri="{FF2B5EF4-FFF2-40B4-BE49-F238E27FC236}">
                <a16:creationId xmlns:a16="http://schemas.microsoft.com/office/drawing/2014/main" id="{E026C3C0-FD2A-744B-B882-504EC9FA7328}"/>
              </a:ext>
            </a:extLst>
          </p:cNvPr>
          <p:cNvSpPr>
            <a:spLocks noChangeArrowheads="1"/>
          </p:cNvSpPr>
          <p:nvPr/>
        </p:nvSpPr>
        <p:spPr bwMode="auto">
          <a:xfrm>
            <a:off x="5675313" y="1588713"/>
            <a:ext cx="16557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Gestión documental</a:t>
            </a:r>
          </a:p>
        </p:txBody>
      </p:sp>
      <p:sp>
        <p:nvSpPr>
          <p:cNvPr id="14" name="Rectangle 14">
            <a:extLst>
              <a:ext uri="{FF2B5EF4-FFF2-40B4-BE49-F238E27FC236}">
                <a16:creationId xmlns:a16="http://schemas.microsoft.com/office/drawing/2014/main" id="{226C8368-D99A-BD43-8B5C-583E2A00ED16}"/>
              </a:ext>
            </a:extLst>
          </p:cNvPr>
          <p:cNvSpPr>
            <a:spLocks noChangeArrowheads="1"/>
          </p:cNvSpPr>
          <p:nvPr/>
        </p:nvSpPr>
        <p:spPr bwMode="auto">
          <a:xfrm>
            <a:off x="3819525" y="2350713"/>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Formularios electrónicos</a:t>
            </a:r>
          </a:p>
        </p:txBody>
      </p:sp>
      <p:sp>
        <p:nvSpPr>
          <p:cNvPr id="15" name="Rectangle 15">
            <a:extLst>
              <a:ext uri="{FF2B5EF4-FFF2-40B4-BE49-F238E27FC236}">
                <a16:creationId xmlns:a16="http://schemas.microsoft.com/office/drawing/2014/main" id="{DF10AFFE-B5F2-6F42-8B3C-104227622A8C}"/>
              </a:ext>
            </a:extLst>
          </p:cNvPr>
          <p:cNvSpPr>
            <a:spLocks noChangeArrowheads="1"/>
          </p:cNvSpPr>
          <p:nvPr/>
        </p:nvSpPr>
        <p:spPr bwMode="auto">
          <a:xfrm>
            <a:off x="6972300" y="3025400"/>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Captura multicanal</a:t>
            </a:r>
          </a:p>
        </p:txBody>
      </p:sp>
      <p:sp>
        <p:nvSpPr>
          <p:cNvPr id="16" name="Rectangle 16">
            <a:extLst>
              <a:ext uri="{FF2B5EF4-FFF2-40B4-BE49-F238E27FC236}">
                <a16:creationId xmlns:a16="http://schemas.microsoft.com/office/drawing/2014/main" id="{5F4844BE-8957-2E4E-B7A7-95FE6A60A2F8}"/>
              </a:ext>
            </a:extLst>
          </p:cNvPr>
          <p:cNvSpPr>
            <a:spLocks noChangeArrowheads="1"/>
          </p:cNvSpPr>
          <p:nvPr/>
        </p:nvSpPr>
        <p:spPr bwMode="auto">
          <a:xfrm>
            <a:off x="6426200" y="4608138"/>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Gestión de archivos</a:t>
            </a:r>
          </a:p>
        </p:txBody>
      </p:sp>
      <p:sp>
        <p:nvSpPr>
          <p:cNvPr id="17" name="Rectangle 33">
            <a:extLst>
              <a:ext uri="{FF2B5EF4-FFF2-40B4-BE49-F238E27FC236}">
                <a16:creationId xmlns:a16="http://schemas.microsoft.com/office/drawing/2014/main" id="{8FE01577-20EF-9C47-B5BD-F7430A0E1F8C}"/>
              </a:ext>
            </a:extLst>
          </p:cNvPr>
          <p:cNvSpPr>
            <a:spLocks noChangeArrowheads="1"/>
          </p:cNvSpPr>
          <p:nvPr/>
        </p:nvSpPr>
        <p:spPr bwMode="auto">
          <a:xfrm>
            <a:off x="4928393" y="4966912"/>
            <a:ext cx="1574801"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Gobierno, riesgo y cumplimiento normativo</a:t>
            </a:r>
          </a:p>
        </p:txBody>
      </p:sp>
      <p:sp>
        <p:nvSpPr>
          <p:cNvPr id="18" name="Rectangle 35">
            <a:extLst>
              <a:ext uri="{FF2B5EF4-FFF2-40B4-BE49-F238E27FC236}">
                <a16:creationId xmlns:a16="http://schemas.microsoft.com/office/drawing/2014/main" id="{87F8395B-BB32-F64B-8809-FC969FA86D13}"/>
              </a:ext>
            </a:extLst>
          </p:cNvPr>
          <p:cNvSpPr>
            <a:spLocks noChangeArrowheads="1"/>
          </p:cNvSpPr>
          <p:nvPr/>
        </p:nvSpPr>
        <p:spPr bwMode="auto">
          <a:xfrm>
            <a:off x="5410200" y="3485775"/>
            <a:ext cx="145573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LASERFICHE</a:t>
            </a:r>
          </a:p>
          <a:p>
            <a:pPr algn="ctr" eaLnBrk="1" hangingPunct="1">
              <a:lnSpc>
                <a:spcPct val="100000"/>
              </a:lnSpc>
              <a:spcBef>
                <a:spcPct val="0"/>
              </a:spcBef>
              <a:spcAft>
                <a:spcPts val="400"/>
              </a:spcAft>
              <a:buFontTx/>
              <a:buNone/>
            </a:pPr>
            <a:r>
              <a:rPr lang="es-MX" altLang="es-MX" sz="1600" dirty="0">
                <a:solidFill>
                  <a:srgbClr val="FFFFFF"/>
                </a:solidFill>
                <a:latin typeface="+mj-lt"/>
              </a:rPr>
              <a:t>CLOUD</a:t>
            </a:r>
          </a:p>
        </p:txBody>
      </p:sp>
      <p:sp>
        <p:nvSpPr>
          <p:cNvPr id="19" name="Rectangle 30">
            <a:extLst>
              <a:ext uri="{FF2B5EF4-FFF2-40B4-BE49-F238E27FC236}">
                <a16:creationId xmlns:a16="http://schemas.microsoft.com/office/drawing/2014/main" id="{B6A9D905-A5F7-784D-AF43-0850990B12E3}"/>
              </a:ext>
            </a:extLst>
          </p:cNvPr>
          <p:cNvSpPr>
            <a:spLocks noChangeArrowheads="1"/>
          </p:cNvSpPr>
          <p:nvPr/>
        </p:nvSpPr>
        <p:spPr bwMode="auto">
          <a:xfrm>
            <a:off x="3436938" y="4182688"/>
            <a:ext cx="1849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Integraciones</a:t>
            </a:r>
          </a:p>
        </p:txBody>
      </p:sp>
    </p:spTree>
    <p:extLst>
      <p:ext uri="{BB962C8B-B14F-4D97-AF65-F5344CB8AC3E}">
        <p14:creationId xmlns:p14="http://schemas.microsoft.com/office/powerpoint/2010/main" val="343006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427B2-27D4-BB46-BC2A-E80B8718BFC4}"/>
              </a:ext>
            </a:extLst>
          </p:cNvPr>
          <p:cNvSpPr>
            <a:spLocks noGrp="1"/>
          </p:cNvSpPr>
          <p:nvPr>
            <p:ph type="title"/>
          </p:nvPr>
        </p:nvSpPr>
        <p:spPr/>
        <p:txBody>
          <a:bodyPr/>
          <a:lstStyle/>
          <a:p>
            <a:r>
              <a:rPr lang="en-US" dirty="0"/>
              <a:t>Laserfiche Cloud</a:t>
            </a:r>
          </a:p>
        </p:txBody>
      </p:sp>
      <p:sp>
        <p:nvSpPr>
          <p:cNvPr id="6" name="Freeform 16">
            <a:extLst>
              <a:ext uri="{FF2B5EF4-FFF2-40B4-BE49-F238E27FC236}">
                <a16:creationId xmlns:a16="http://schemas.microsoft.com/office/drawing/2014/main" id="{1D8449F7-4FA7-7248-ABEB-B8E0272A354F}"/>
              </a:ext>
            </a:extLst>
          </p:cNvPr>
          <p:cNvSpPr>
            <a:spLocks/>
          </p:cNvSpPr>
          <p:nvPr/>
        </p:nvSpPr>
        <p:spPr bwMode="auto">
          <a:xfrm>
            <a:off x="3282950" y="1248988"/>
            <a:ext cx="2984500" cy="2390775"/>
          </a:xfrm>
          <a:custGeom>
            <a:avLst/>
            <a:gdLst>
              <a:gd name="T0" fmla="*/ 2147483646 w 2088"/>
              <a:gd name="T1" fmla="*/ 2147483646 h 1672"/>
              <a:gd name="T2" fmla="*/ 2147483646 w 2088"/>
              <a:gd name="T3" fmla="*/ 0 h 1672"/>
              <a:gd name="T4" fmla="*/ 0 w 2088"/>
              <a:gd name="T5" fmla="*/ 2147483646 h 1672"/>
              <a:gd name="T6" fmla="*/ 2147483646 w 2088"/>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672">
                <a:moveTo>
                  <a:pt x="2088" y="1154"/>
                </a:moveTo>
                <a:lnTo>
                  <a:pt x="970" y="0"/>
                </a:lnTo>
                <a:lnTo>
                  <a:pt x="0" y="1672"/>
                </a:lnTo>
                <a:lnTo>
                  <a:pt x="2088" y="1154"/>
                </a:lnTo>
                <a:close/>
              </a:path>
            </a:pathLst>
          </a:custGeom>
          <a:solidFill>
            <a:schemeClr val="bg2"/>
          </a:solidFill>
          <a:ln>
            <a:noFill/>
          </a:ln>
          <a:effectLst/>
        </p:spPr>
        <p:txBody>
          <a:bodyPr/>
          <a:lstStyle/>
          <a:p>
            <a:endParaRPr lang="en-US"/>
          </a:p>
        </p:txBody>
      </p:sp>
      <p:sp>
        <p:nvSpPr>
          <p:cNvPr id="7" name="Freeform 17">
            <a:extLst>
              <a:ext uri="{FF2B5EF4-FFF2-40B4-BE49-F238E27FC236}">
                <a16:creationId xmlns:a16="http://schemas.microsoft.com/office/drawing/2014/main" id="{221EF67E-C71E-3E47-B80A-DCC2D67F72A3}"/>
              </a:ext>
            </a:extLst>
          </p:cNvPr>
          <p:cNvSpPr>
            <a:spLocks/>
          </p:cNvSpPr>
          <p:nvPr/>
        </p:nvSpPr>
        <p:spPr bwMode="auto">
          <a:xfrm>
            <a:off x="4799013" y="1248988"/>
            <a:ext cx="2763837" cy="2209800"/>
          </a:xfrm>
          <a:custGeom>
            <a:avLst/>
            <a:gdLst>
              <a:gd name="T0" fmla="*/ 2147483646 w 1934"/>
              <a:gd name="T1" fmla="*/ 2147483646 h 1546"/>
              <a:gd name="T2" fmla="*/ 2147483646 w 1934"/>
              <a:gd name="T3" fmla="*/ 0 h 1546"/>
              <a:gd name="T4" fmla="*/ 0 w 1934"/>
              <a:gd name="T5" fmla="*/ 0 h 1546"/>
              <a:gd name="T6" fmla="*/ 2147483646 w 1934"/>
              <a:gd name="T7" fmla="*/ 2147483646 h 1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6">
                <a:moveTo>
                  <a:pt x="1498" y="1546"/>
                </a:moveTo>
                <a:lnTo>
                  <a:pt x="1934" y="0"/>
                </a:lnTo>
                <a:lnTo>
                  <a:pt x="0" y="0"/>
                </a:lnTo>
                <a:lnTo>
                  <a:pt x="1498" y="1546"/>
                </a:lnTo>
                <a:close/>
              </a:path>
            </a:pathLst>
          </a:custGeom>
          <a:solidFill>
            <a:schemeClr val="tx2"/>
          </a:solidFill>
          <a:ln>
            <a:noFill/>
          </a:ln>
          <a:effectLst/>
        </p:spPr>
        <p:txBody>
          <a:bodyPr/>
          <a:lstStyle/>
          <a:p>
            <a:endParaRPr lang="en-US">
              <a:solidFill>
                <a:schemeClr val="bg1"/>
              </a:solidFill>
            </a:endParaRPr>
          </a:p>
        </p:txBody>
      </p:sp>
      <p:sp>
        <p:nvSpPr>
          <p:cNvPr id="8" name="Freeform 18">
            <a:extLst>
              <a:ext uri="{FF2B5EF4-FFF2-40B4-BE49-F238E27FC236}">
                <a16:creationId xmlns:a16="http://schemas.microsoft.com/office/drawing/2014/main" id="{3E27F6D7-FB6F-0448-B95E-F98FA7C2B16A}"/>
              </a:ext>
            </a:extLst>
          </p:cNvPr>
          <p:cNvSpPr>
            <a:spLocks/>
          </p:cNvSpPr>
          <p:nvPr/>
        </p:nvSpPr>
        <p:spPr bwMode="auto">
          <a:xfrm>
            <a:off x="6783388" y="1355350"/>
            <a:ext cx="2224087" cy="2962275"/>
          </a:xfrm>
          <a:custGeom>
            <a:avLst/>
            <a:gdLst>
              <a:gd name="T0" fmla="*/ 0 w 1556"/>
              <a:gd name="T1" fmla="*/ 2147483646 h 2072"/>
              <a:gd name="T2" fmla="*/ 2147483646 w 1556"/>
              <a:gd name="T3" fmla="*/ 2147483646 h 2072"/>
              <a:gd name="T4" fmla="*/ 2147483646 w 1556"/>
              <a:gd name="T5" fmla="*/ 0 h 2072"/>
              <a:gd name="T6" fmla="*/ 0 w 1556"/>
              <a:gd name="T7" fmla="*/ 2147483646 h 2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2">
                <a:moveTo>
                  <a:pt x="0" y="2072"/>
                </a:moveTo>
                <a:lnTo>
                  <a:pt x="1556" y="1674"/>
                </a:lnTo>
                <a:lnTo>
                  <a:pt x="586" y="0"/>
                </a:lnTo>
                <a:lnTo>
                  <a:pt x="0" y="2072"/>
                </a:lnTo>
                <a:close/>
              </a:path>
            </a:pathLst>
          </a:custGeom>
          <a:solidFill>
            <a:schemeClr val="bg2"/>
          </a:solidFill>
          <a:ln>
            <a:noFill/>
          </a:ln>
          <a:effectLst/>
        </p:spPr>
        <p:txBody>
          <a:bodyPr/>
          <a:lstStyle/>
          <a:p>
            <a:endParaRPr lang="en-US"/>
          </a:p>
        </p:txBody>
      </p:sp>
      <p:sp>
        <p:nvSpPr>
          <p:cNvPr id="9" name="Freeform 19">
            <a:extLst>
              <a:ext uri="{FF2B5EF4-FFF2-40B4-BE49-F238E27FC236}">
                <a16:creationId xmlns:a16="http://schemas.microsoft.com/office/drawing/2014/main" id="{938FD922-6B7A-1945-AD5A-375606CC9F8D}"/>
              </a:ext>
            </a:extLst>
          </p:cNvPr>
          <p:cNvSpPr>
            <a:spLocks/>
          </p:cNvSpPr>
          <p:nvPr/>
        </p:nvSpPr>
        <p:spPr bwMode="auto">
          <a:xfrm>
            <a:off x="5956300" y="3876300"/>
            <a:ext cx="2987675" cy="2390775"/>
          </a:xfrm>
          <a:custGeom>
            <a:avLst/>
            <a:gdLst>
              <a:gd name="T0" fmla="*/ 0 w 2090"/>
              <a:gd name="T1" fmla="*/ 2147483646 h 1672"/>
              <a:gd name="T2" fmla="*/ 2147483646 w 2090"/>
              <a:gd name="T3" fmla="*/ 2147483646 h 1672"/>
              <a:gd name="T4" fmla="*/ 2147483646 w 2090"/>
              <a:gd name="T5" fmla="*/ 0 h 1672"/>
              <a:gd name="T6" fmla="*/ 0 w 2090"/>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1672">
                <a:moveTo>
                  <a:pt x="0" y="518"/>
                </a:moveTo>
                <a:lnTo>
                  <a:pt x="1118" y="1672"/>
                </a:lnTo>
                <a:lnTo>
                  <a:pt x="2090" y="0"/>
                </a:lnTo>
                <a:lnTo>
                  <a:pt x="0" y="518"/>
                </a:lnTo>
                <a:close/>
              </a:path>
            </a:pathLst>
          </a:custGeom>
          <a:solidFill>
            <a:schemeClr val="bg2"/>
          </a:solidFill>
          <a:ln>
            <a:noFill/>
          </a:ln>
          <a:effectLst/>
        </p:spPr>
        <p:txBody>
          <a:bodyPr/>
          <a:lstStyle/>
          <a:p>
            <a:endParaRPr lang="en-US"/>
          </a:p>
        </p:txBody>
      </p:sp>
      <p:sp>
        <p:nvSpPr>
          <p:cNvPr id="10" name="Freeform 20">
            <a:extLst>
              <a:ext uri="{FF2B5EF4-FFF2-40B4-BE49-F238E27FC236}">
                <a16:creationId xmlns:a16="http://schemas.microsoft.com/office/drawing/2014/main" id="{13DE1E56-BA45-9440-BEC1-4DD3BBF30007}"/>
              </a:ext>
            </a:extLst>
          </p:cNvPr>
          <p:cNvSpPr>
            <a:spLocks/>
          </p:cNvSpPr>
          <p:nvPr/>
        </p:nvSpPr>
        <p:spPr bwMode="auto">
          <a:xfrm>
            <a:off x="4664075" y="4057275"/>
            <a:ext cx="2765425" cy="2206625"/>
          </a:xfrm>
          <a:custGeom>
            <a:avLst/>
            <a:gdLst>
              <a:gd name="T0" fmla="*/ 2147483646 w 1934"/>
              <a:gd name="T1" fmla="*/ 0 h 1544"/>
              <a:gd name="T2" fmla="*/ 0 w 1934"/>
              <a:gd name="T3" fmla="*/ 2147483646 h 1544"/>
              <a:gd name="T4" fmla="*/ 2147483646 w 1934"/>
              <a:gd name="T5" fmla="*/ 2147483646 h 1544"/>
              <a:gd name="T6" fmla="*/ 2147483646 w 1934"/>
              <a:gd name="T7" fmla="*/ 0 h 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4">
                <a:moveTo>
                  <a:pt x="436" y="0"/>
                </a:moveTo>
                <a:lnTo>
                  <a:pt x="0" y="1544"/>
                </a:lnTo>
                <a:lnTo>
                  <a:pt x="1934" y="1544"/>
                </a:lnTo>
                <a:lnTo>
                  <a:pt x="436" y="0"/>
                </a:lnTo>
                <a:close/>
              </a:path>
            </a:pathLst>
          </a:custGeom>
          <a:solidFill>
            <a:schemeClr val="bg2"/>
          </a:solidFill>
          <a:ln>
            <a:noFill/>
          </a:ln>
          <a:effectLst/>
        </p:spPr>
        <p:txBody>
          <a:bodyPr/>
          <a:lstStyle/>
          <a:p>
            <a:endParaRPr lang="en-US"/>
          </a:p>
        </p:txBody>
      </p:sp>
      <p:sp>
        <p:nvSpPr>
          <p:cNvPr id="11" name="Freeform 21">
            <a:extLst>
              <a:ext uri="{FF2B5EF4-FFF2-40B4-BE49-F238E27FC236}">
                <a16:creationId xmlns:a16="http://schemas.microsoft.com/office/drawing/2014/main" id="{C900E189-EEC9-B643-87B7-8DFECF5B68BF}"/>
              </a:ext>
            </a:extLst>
          </p:cNvPr>
          <p:cNvSpPr>
            <a:spLocks/>
          </p:cNvSpPr>
          <p:nvPr/>
        </p:nvSpPr>
        <p:spPr bwMode="auto">
          <a:xfrm>
            <a:off x="3219450" y="3198438"/>
            <a:ext cx="2225675" cy="2960687"/>
          </a:xfrm>
          <a:custGeom>
            <a:avLst/>
            <a:gdLst>
              <a:gd name="T0" fmla="*/ 2147483646 w 1556"/>
              <a:gd name="T1" fmla="*/ 0 h 2070"/>
              <a:gd name="T2" fmla="*/ 0 w 1556"/>
              <a:gd name="T3" fmla="*/ 2147483646 h 2070"/>
              <a:gd name="T4" fmla="*/ 2147483646 w 1556"/>
              <a:gd name="T5" fmla="*/ 2147483646 h 2070"/>
              <a:gd name="T6" fmla="*/ 2147483646 w 1556"/>
              <a:gd name="T7" fmla="*/ 0 h 20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0">
                <a:moveTo>
                  <a:pt x="1556" y="0"/>
                </a:moveTo>
                <a:lnTo>
                  <a:pt x="0" y="398"/>
                </a:lnTo>
                <a:lnTo>
                  <a:pt x="970" y="2070"/>
                </a:lnTo>
                <a:lnTo>
                  <a:pt x="1556" y="0"/>
                </a:lnTo>
                <a:close/>
              </a:path>
            </a:pathLst>
          </a:custGeom>
          <a:solidFill>
            <a:schemeClr val="bg2"/>
          </a:solidFill>
          <a:ln>
            <a:noFill/>
          </a:ln>
          <a:effectLst/>
        </p:spPr>
        <p:txBody>
          <a:bodyPr/>
          <a:lstStyle/>
          <a:p>
            <a:endParaRPr lang="en-US"/>
          </a:p>
        </p:txBody>
      </p:sp>
      <p:sp>
        <p:nvSpPr>
          <p:cNvPr id="12" name="Freeform 22">
            <a:extLst>
              <a:ext uri="{FF2B5EF4-FFF2-40B4-BE49-F238E27FC236}">
                <a16:creationId xmlns:a16="http://schemas.microsoft.com/office/drawing/2014/main" id="{F26F1E10-A5FD-4746-9E94-0D1FA77A27A8}"/>
              </a:ext>
            </a:extLst>
          </p:cNvPr>
          <p:cNvSpPr>
            <a:spLocks/>
          </p:cNvSpPr>
          <p:nvPr/>
        </p:nvSpPr>
        <p:spPr bwMode="auto">
          <a:xfrm>
            <a:off x="5330825" y="2979363"/>
            <a:ext cx="1574800" cy="1560512"/>
          </a:xfrm>
          <a:custGeom>
            <a:avLst/>
            <a:gdLst>
              <a:gd name="T0" fmla="*/ 2147483646 w 1102"/>
              <a:gd name="T1" fmla="*/ 2147483646 h 1092"/>
              <a:gd name="T2" fmla="*/ 0 w 1102"/>
              <a:gd name="T3" fmla="*/ 2147483646 h 1092"/>
              <a:gd name="T4" fmla="*/ 2147483646 w 1102"/>
              <a:gd name="T5" fmla="*/ 2147483646 h 1092"/>
              <a:gd name="T6" fmla="*/ 2147483646 w 1102"/>
              <a:gd name="T7" fmla="*/ 0 h 1092"/>
              <a:gd name="T8" fmla="*/ 2147483646 w 1102"/>
              <a:gd name="T9" fmla="*/ 2147483646 h 1092"/>
              <a:gd name="T10" fmla="*/ 2147483646 w 1102"/>
              <a:gd name="T11" fmla="*/ 2147483646 h 1092"/>
              <a:gd name="T12" fmla="*/ 2147483646 w 1102"/>
              <a:gd name="T13" fmla="*/ 2147483646 h 1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2" h="1092">
                <a:moveTo>
                  <a:pt x="396" y="1092"/>
                </a:moveTo>
                <a:lnTo>
                  <a:pt x="0" y="684"/>
                </a:lnTo>
                <a:lnTo>
                  <a:pt x="156" y="138"/>
                </a:lnTo>
                <a:lnTo>
                  <a:pt x="708" y="0"/>
                </a:lnTo>
                <a:lnTo>
                  <a:pt x="1102" y="406"/>
                </a:lnTo>
                <a:lnTo>
                  <a:pt x="946" y="952"/>
                </a:lnTo>
                <a:lnTo>
                  <a:pt x="396" y="1092"/>
                </a:lnTo>
                <a:close/>
              </a:path>
            </a:pathLst>
          </a:custGeom>
          <a:solidFill>
            <a:schemeClr val="accent1"/>
          </a:solidFill>
          <a:ln>
            <a:noFill/>
          </a:ln>
          <a:effectLst/>
        </p:spPr>
        <p:txBody>
          <a:bodyPr/>
          <a:lstStyle/>
          <a:p>
            <a:endParaRPr lang="en-US"/>
          </a:p>
        </p:txBody>
      </p:sp>
      <p:sp>
        <p:nvSpPr>
          <p:cNvPr id="13" name="Rectangle 13">
            <a:extLst>
              <a:ext uri="{FF2B5EF4-FFF2-40B4-BE49-F238E27FC236}">
                <a16:creationId xmlns:a16="http://schemas.microsoft.com/office/drawing/2014/main" id="{E026C3C0-FD2A-744B-B882-504EC9FA7328}"/>
              </a:ext>
            </a:extLst>
          </p:cNvPr>
          <p:cNvSpPr>
            <a:spLocks noChangeArrowheads="1"/>
          </p:cNvSpPr>
          <p:nvPr/>
        </p:nvSpPr>
        <p:spPr bwMode="auto">
          <a:xfrm>
            <a:off x="5675313" y="1588713"/>
            <a:ext cx="16557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solidFill>
                  <a:schemeClr val="bg1"/>
                </a:solidFill>
                <a:latin typeface="+mj-lt"/>
              </a:rPr>
              <a:t>Gestión documental</a:t>
            </a:r>
          </a:p>
        </p:txBody>
      </p:sp>
      <p:sp>
        <p:nvSpPr>
          <p:cNvPr id="14" name="Rectangle 14">
            <a:extLst>
              <a:ext uri="{FF2B5EF4-FFF2-40B4-BE49-F238E27FC236}">
                <a16:creationId xmlns:a16="http://schemas.microsoft.com/office/drawing/2014/main" id="{226C8368-D99A-BD43-8B5C-583E2A00ED16}"/>
              </a:ext>
            </a:extLst>
          </p:cNvPr>
          <p:cNvSpPr>
            <a:spLocks noChangeArrowheads="1"/>
          </p:cNvSpPr>
          <p:nvPr/>
        </p:nvSpPr>
        <p:spPr bwMode="auto">
          <a:xfrm>
            <a:off x="3819525" y="2350713"/>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Formularios electrónicos</a:t>
            </a:r>
          </a:p>
        </p:txBody>
      </p:sp>
      <p:sp>
        <p:nvSpPr>
          <p:cNvPr id="15" name="Rectangle 15">
            <a:extLst>
              <a:ext uri="{FF2B5EF4-FFF2-40B4-BE49-F238E27FC236}">
                <a16:creationId xmlns:a16="http://schemas.microsoft.com/office/drawing/2014/main" id="{DF10AFFE-B5F2-6F42-8B3C-104227622A8C}"/>
              </a:ext>
            </a:extLst>
          </p:cNvPr>
          <p:cNvSpPr>
            <a:spLocks noChangeArrowheads="1"/>
          </p:cNvSpPr>
          <p:nvPr/>
        </p:nvSpPr>
        <p:spPr bwMode="auto">
          <a:xfrm>
            <a:off x="6972300" y="3025400"/>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Captura multicanal</a:t>
            </a:r>
          </a:p>
        </p:txBody>
      </p:sp>
      <p:sp>
        <p:nvSpPr>
          <p:cNvPr id="16" name="Rectangle 16">
            <a:extLst>
              <a:ext uri="{FF2B5EF4-FFF2-40B4-BE49-F238E27FC236}">
                <a16:creationId xmlns:a16="http://schemas.microsoft.com/office/drawing/2014/main" id="{5F4844BE-8957-2E4E-B7A7-95FE6A60A2F8}"/>
              </a:ext>
            </a:extLst>
          </p:cNvPr>
          <p:cNvSpPr>
            <a:spLocks noChangeArrowheads="1"/>
          </p:cNvSpPr>
          <p:nvPr/>
        </p:nvSpPr>
        <p:spPr bwMode="auto">
          <a:xfrm>
            <a:off x="6426200" y="4608138"/>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Gestión de archivos</a:t>
            </a:r>
          </a:p>
        </p:txBody>
      </p:sp>
      <p:sp>
        <p:nvSpPr>
          <p:cNvPr id="18" name="Rectangle 35">
            <a:extLst>
              <a:ext uri="{FF2B5EF4-FFF2-40B4-BE49-F238E27FC236}">
                <a16:creationId xmlns:a16="http://schemas.microsoft.com/office/drawing/2014/main" id="{87F8395B-BB32-F64B-8809-FC969FA86D13}"/>
              </a:ext>
            </a:extLst>
          </p:cNvPr>
          <p:cNvSpPr>
            <a:spLocks noChangeArrowheads="1"/>
          </p:cNvSpPr>
          <p:nvPr/>
        </p:nvSpPr>
        <p:spPr bwMode="auto">
          <a:xfrm>
            <a:off x="5410200" y="3485775"/>
            <a:ext cx="145573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LASERFICHE</a:t>
            </a:r>
          </a:p>
          <a:p>
            <a:pPr algn="ctr" eaLnBrk="1" hangingPunct="1">
              <a:lnSpc>
                <a:spcPct val="100000"/>
              </a:lnSpc>
              <a:spcBef>
                <a:spcPct val="0"/>
              </a:spcBef>
              <a:spcAft>
                <a:spcPts val="400"/>
              </a:spcAft>
              <a:buFontTx/>
              <a:buNone/>
            </a:pPr>
            <a:r>
              <a:rPr lang="es-MX" altLang="es-MX" sz="1600" dirty="0">
                <a:solidFill>
                  <a:srgbClr val="FFFFFF"/>
                </a:solidFill>
                <a:latin typeface="+mj-lt"/>
              </a:rPr>
              <a:t>CLOUD</a:t>
            </a:r>
          </a:p>
        </p:txBody>
      </p:sp>
      <p:sp>
        <p:nvSpPr>
          <p:cNvPr id="19" name="Rectangle 30">
            <a:extLst>
              <a:ext uri="{FF2B5EF4-FFF2-40B4-BE49-F238E27FC236}">
                <a16:creationId xmlns:a16="http://schemas.microsoft.com/office/drawing/2014/main" id="{B6A9D905-A5F7-784D-AF43-0850990B12E3}"/>
              </a:ext>
            </a:extLst>
          </p:cNvPr>
          <p:cNvSpPr>
            <a:spLocks noChangeArrowheads="1"/>
          </p:cNvSpPr>
          <p:nvPr/>
        </p:nvSpPr>
        <p:spPr bwMode="auto">
          <a:xfrm>
            <a:off x="3436938" y="4182688"/>
            <a:ext cx="1849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Integraciones</a:t>
            </a:r>
          </a:p>
        </p:txBody>
      </p:sp>
      <p:sp>
        <p:nvSpPr>
          <p:cNvPr id="20" name="Rectangle 25">
            <a:extLst>
              <a:ext uri="{FF2B5EF4-FFF2-40B4-BE49-F238E27FC236}">
                <a16:creationId xmlns:a16="http://schemas.microsoft.com/office/drawing/2014/main" id="{469A10FC-D886-7745-B9CC-BDEB67841284}"/>
              </a:ext>
            </a:extLst>
          </p:cNvPr>
          <p:cNvSpPr>
            <a:spLocks noChangeArrowheads="1"/>
          </p:cNvSpPr>
          <p:nvPr/>
        </p:nvSpPr>
        <p:spPr bwMode="auto">
          <a:xfrm>
            <a:off x="9523413" y="1709738"/>
            <a:ext cx="2155825" cy="792162"/>
          </a:xfrm>
          <a:prstGeom prst="rect">
            <a:avLst/>
          </a:prstGeom>
          <a:solidFill>
            <a:schemeClr val="tx2"/>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1" name="Rectangle 26">
            <a:extLst>
              <a:ext uri="{FF2B5EF4-FFF2-40B4-BE49-F238E27FC236}">
                <a16:creationId xmlns:a16="http://schemas.microsoft.com/office/drawing/2014/main" id="{B2C874FD-421D-9C4D-966B-2598B055C2A6}"/>
              </a:ext>
            </a:extLst>
          </p:cNvPr>
          <p:cNvSpPr>
            <a:spLocks noChangeArrowheads="1"/>
          </p:cNvSpPr>
          <p:nvPr/>
        </p:nvSpPr>
        <p:spPr bwMode="auto">
          <a:xfrm>
            <a:off x="9683750" y="1809750"/>
            <a:ext cx="18494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Gestión</a:t>
            </a:r>
            <a:br>
              <a:rPr lang="es-MX" altLang="es-MX" sz="1600" dirty="0">
                <a:solidFill>
                  <a:srgbClr val="FFFFFF"/>
                </a:solidFill>
                <a:latin typeface="+mj-lt"/>
              </a:rPr>
            </a:br>
            <a:r>
              <a:rPr lang="es-MX" altLang="es-MX" sz="1600" dirty="0">
                <a:solidFill>
                  <a:srgbClr val="FFFFFF"/>
                </a:solidFill>
                <a:latin typeface="+mj-lt"/>
              </a:rPr>
              <a:t>documental</a:t>
            </a:r>
          </a:p>
        </p:txBody>
      </p:sp>
      <p:sp>
        <p:nvSpPr>
          <p:cNvPr id="22" name="Rectangle 28">
            <a:extLst>
              <a:ext uri="{FF2B5EF4-FFF2-40B4-BE49-F238E27FC236}">
                <a16:creationId xmlns:a16="http://schemas.microsoft.com/office/drawing/2014/main" id="{5A033422-4841-014E-924E-C7C537DE0E48}"/>
              </a:ext>
            </a:extLst>
          </p:cNvPr>
          <p:cNvSpPr>
            <a:spLocks noChangeArrowheads="1"/>
          </p:cNvSpPr>
          <p:nvPr/>
        </p:nvSpPr>
        <p:spPr bwMode="auto">
          <a:xfrm>
            <a:off x="9521825" y="2576513"/>
            <a:ext cx="2152650" cy="2031625"/>
          </a:xfrm>
          <a:prstGeom prst="rect">
            <a:avLst/>
          </a:prstGeom>
          <a:solidFill>
            <a:schemeClr val="bg2">
              <a:alpha val="90195"/>
            </a:schemeClr>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3" name="Content Placeholder 20">
            <a:extLst>
              <a:ext uri="{FF2B5EF4-FFF2-40B4-BE49-F238E27FC236}">
                <a16:creationId xmlns:a16="http://schemas.microsoft.com/office/drawing/2014/main" id="{8E71478E-08CA-424F-8AC7-22D686A97980}"/>
              </a:ext>
            </a:extLst>
          </p:cNvPr>
          <p:cNvSpPr>
            <a:spLocks noChangeArrowheads="1"/>
          </p:cNvSpPr>
          <p:nvPr/>
        </p:nvSpPr>
        <p:spPr bwMode="auto">
          <a:xfrm>
            <a:off x="9701213" y="2720975"/>
            <a:ext cx="1798637" cy="173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82563" indent="-18256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ts val="1200"/>
              </a:spcAft>
              <a:buClr>
                <a:schemeClr val="tx1"/>
              </a:buClr>
            </a:pPr>
            <a:r>
              <a:rPr lang="es-MX" altLang="es-MX" sz="1200" dirty="0">
                <a:solidFill>
                  <a:srgbClr val="44505D"/>
                </a:solidFill>
                <a:latin typeface="+mj-lt"/>
                <a:cs typeface="Calibri" panose="020F0502020204030204" pitchFamily="34" charset="0"/>
              </a:rPr>
              <a:t>Control de versiones</a:t>
            </a:r>
          </a:p>
          <a:p>
            <a:pPr eaLnBrk="1" hangingPunct="1">
              <a:spcBef>
                <a:spcPct val="0"/>
              </a:spcBef>
              <a:spcAft>
                <a:spcPts val="1200"/>
              </a:spcAft>
              <a:buClr>
                <a:schemeClr val="tx1"/>
              </a:buClr>
            </a:pPr>
            <a:r>
              <a:rPr lang="es-MX" altLang="es-MX" sz="1200" dirty="0">
                <a:solidFill>
                  <a:srgbClr val="44505D"/>
                </a:solidFill>
                <a:latin typeface="+mj-lt"/>
                <a:cs typeface="Calibri" panose="020F0502020204030204" pitchFamily="34" charset="0"/>
              </a:rPr>
              <a:t>Búsqueda básica y avanzada</a:t>
            </a:r>
          </a:p>
          <a:p>
            <a:pPr eaLnBrk="1" hangingPunct="1">
              <a:spcBef>
                <a:spcPct val="0"/>
              </a:spcBef>
              <a:spcAft>
                <a:spcPts val="1200"/>
              </a:spcAft>
              <a:buClr>
                <a:schemeClr val="tx1"/>
              </a:buClr>
            </a:pPr>
            <a:r>
              <a:rPr lang="es-MX" altLang="es-MX" sz="1200" dirty="0">
                <a:solidFill>
                  <a:srgbClr val="44505D"/>
                </a:solidFill>
                <a:latin typeface="+mj-lt"/>
                <a:cs typeface="Calibri" panose="020F0502020204030204" pitchFamily="34" charset="0"/>
              </a:rPr>
              <a:t>Metadatos</a:t>
            </a:r>
          </a:p>
          <a:p>
            <a:pPr eaLnBrk="1" hangingPunct="1">
              <a:spcBef>
                <a:spcPct val="0"/>
              </a:spcBef>
              <a:spcAft>
                <a:spcPts val="1200"/>
              </a:spcAft>
              <a:buClr>
                <a:schemeClr val="tx1"/>
              </a:buClr>
            </a:pPr>
            <a:r>
              <a:rPr lang="es-MX" altLang="es-MX" sz="1200" dirty="0">
                <a:solidFill>
                  <a:srgbClr val="44505D"/>
                </a:solidFill>
                <a:latin typeface="+mj-lt"/>
                <a:cs typeface="Calibri" panose="020F0502020204030204" pitchFamily="34" charset="0"/>
              </a:rPr>
              <a:t>Paquete con OCR/indexación de texto completo</a:t>
            </a:r>
          </a:p>
        </p:txBody>
      </p:sp>
      <p:sp>
        <p:nvSpPr>
          <p:cNvPr id="24" name="Rectangle 33">
            <a:extLst>
              <a:ext uri="{FF2B5EF4-FFF2-40B4-BE49-F238E27FC236}">
                <a16:creationId xmlns:a16="http://schemas.microsoft.com/office/drawing/2014/main" id="{640D72AB-5FB0-D445-A544-62DE5720B13A}"/>
              </a:ext>
            </a:extLst>
          </p:cNvPr>
          <p:cNvSpPr>
            <a:spLocks noChangeArrowheads="1"/>
          </p:cNvSpPr>
          <p:nvPr/>
        </p:nvSpPr>
        <p:spPr bwMode="auto">
          <a:xfrm>
            <a:off x="4928393" y="4966912"/>
            <a:ext cx="1574801"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Gobierno, riesgo y cumplimiento normativo</a:t>
            </a:r>
          </a:p>
        </p:txBody>
      </p:sp>
    </p:spTree>
    <p:extLst>
      <p:ext uri="{BB962C8B-B14F-4D97-AF65-F5344CB8AC3E}">
        <p14:creationId xmlns:p14="http://schemas.microsoft.com/office/powerpoint/2010/main" val="123706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427B2-27D4-BB46-BC2A-E80B8718BFC4}"/>
              </a:ext>
            </a:extLst>
          </p:cNvPr>
          <p:cNvSpPr>
            <a:spLocks noGrp="1"/>
          </p:cNvSpPr>
          <p:nvPr>
            <p:ph type="title"/>
          </p:nvPr>
        </p:nvSpPr>
        <p:spPr/>
        <p:txBody>
          <a:bodyPr/>
          <a:lstStyle/>
          <a:p>
            <a:r>
              <a:rPr lang="en-US" dirty="0"/>
              <a:t>Laserfiche Cloud</a:t>
            </a:r>
          </a:p>
        </p:txBody>
      </p:sp>
      <p:sp>
        <p:nvSpPr>
          <p:cNvPr id="6" name="Freeform 16">
            <a:extLst>
              <a:ext uri="{FF2B5EF4-FFF2-40B4-BE49-F238E27FC236}">
                <a16:creationId xmlns:a16="http://schemas.microsoft.com/office/drawing/2014/main" id="{1D8449F7-4FA7-7248-ABEB-B8E0272A354F}"/>
              </a:ext>
            </a:extLst>
          </p:cNvPr>
          <p:cNvSpPr>
            <a:spLocks/>
          </p:cNvSpPr>
          <p:nvPr/>
        </p:nvSpPr>
        <p:spPr bwMode="auto">
          <a:xfrm>
            <a:off x="3282950" y="1248988"/>
            <a:ext cx="2984500" cy="2390775"/>
          </a:xfrm>
          <a:custGeom>
            <a:avLst/>
            <a:gdLst>
              <a:gd name="T0" fmla="*/ 2147483646 w 2088"/>
              <a:gd name="T1" fmla="*/ 2147483646 h 1672"/>
              <a:gd name="T2" fmla="*/ 2147483646 w 2088"/>
              <a:gd name="T3" fmla="*/ 0 h 1672"/>
              <a:gd name="T4" fmla="*/ 0 w 2088"/>
              <a:gd name="T5" fmla="*/ 2147483646 h 1672"/>
              <a:gd name="T6" fmla="*/ 2147483646 w 2088"/>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672">
                <a:moveTo>
                  <a:pt x="2088" y="1154"/>
                </a:moveTo>
                <a:lnTo>
                  <a:pt x="970" y="0"/>
                </a:lnTo>
                <a:lnTo>
                  <a:pt x="0" y="1672"/>
                </a:lnTo>
                <a:lnTo>
                  <a:pt x="2088" y="1154"/>
                </a:lnTo>
                <a:close/>
              </a:path>
            </a:pathLst>
          </a:custGeom>
          <a:solidFill>
            <a:schemeClr val="bg2"/>
          </a:solidFill>
          <a:ln>
            <a:noFill/>
          </a:ln>
          <a:effectLst/>
        </p:spPr>
        <p:txBody>
          <a:bodyPr/>
          <a:lstStyle/>
          <a:p>
            <a:endParaRPr lang="en-US"/>
          </a:p>
        </p:txBody>
      </p:sp>
      <p:sp>
        <p:nvSpPr>
          <p:cNvPr id="7" name="Freeform 17">
            <a:extLst>
              <a:ext uri="{FF2B5EF4-FFF2-40B4-BE49-F238E27FC236}">
                <a16:creationId xmlns:a16="http://schemas.microsoft.com/office/drawing/2014/main" id="{221EF67E-C71E-3E47-B80A-DCC2D67F72A3}"/>
              </a:ext>
            </a:extLst>
          </p:cNvPr>
          <p:cNvSpPr>
            <a:spLocks/>
          </p:cNvSpPr>
          <p:nvPr/>
        </p:nvSpPr>
        <p:spPr bwMode="auto">
          <a:xfrm>
            <a:off x="4799013" y="1248988"/>
            <a:ext cx="2763837" cy="2209800"/>
          </a:xfrm>
          <a:custGeom>
            <a:avLst/>
            <a:gdLst>
              <a:gd name="T0" fmla="*/ 2147483646 w 1934"/>
              <a:gd name="T1" fmla="*/ 2147483646 h 1546"/>
              <a:gd name="T2" fmla="*/ 2147483646 w 1934"/>
              <a:gd name="T3" fmla="*/ 0 h 1546"/>
              <a:gd name="T4" fmla="*/ 0 w 1934"/>
              <a:gd name="T5" fmla="*/ 0 h 1546"/>
              <a:gd name="T6" fmla="*/ 2147483646 w 1934"/>
              <a:gd name="T7" fmla="*/ 2147483646 h 1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6">
                <a:moveTo>
                  <a:pt x="1498" y="1546"/>
                </a:moveTo>
                <a:lnTo>
                  <a:pt x="1934" y="0"/>
                </a:lnTo>
                <a:lnTo>
                  <a:pt x="0" y="0"/>
                </a:lnTo>
                <a:lnTo>
                  <a:pt x="1498" y="1546"/>
                </a:lnTo>
                <a:close/>
              </a:path>
            </a:pathLst>
          </a:custGeom>
          <a:solidFill>
            <a:schemeClr val="bg2"/>
          </a:solidFill>
          <a:ln>
            <a:noFill/>
          </a:ln>
          <a:effectLst/>
        </p:spPr>
        <p:txBody>
          <a:bodyPr/>
          <a:lstStyle/>
          <a:p>
            <a:endParaRPr lang="en-US"/>
          </a:p>
        </p:txBody>
      </p:sp>
      <p:sp>
        <p:nvSpPr>
          <p:cNvPr id="8" name="Freeform 18">
            <a:extLst>
              <a:ext uri="{FF2B5EF4-FFF2-40B4-BE49-F238E27FC236}">
                <a16:creationId xmlns:a16="http://schemas.microsoft.com/office/drawing/2014/main" id="{3E27F6D7-FB6F-0448-B95E-F98FA7C2B16A}"/>
              </a:ext>
            </a:extLst>
          </p:cNvPr>
          <p:cNvSpPr>
            <a:spLocks/>
          </p:cNvSpPr>
          <p:nvPr/>
        </p:nvSpPr>
        <p:spPr bwMode="auto">
          <a:xfrm>
            <a:off x="6783388" y="1355350"/>
            <a:ext cx="2224087" cy="2962275"/>
          </a:xfrm>
          <a:custGeom>
            <a:avLst/>
            <a:gdLst>
              <a:gd name="T0" fmla="*/ 0 w 1556"/>
              <a:gd name="T1" fmla="*/ 2147483646 h 2072"/>
              <a:gd name="T2" fmla="*/ 2147483646 w 1556"/>
              <a:gd name="T3" fmla="*/ 2147483646 h 2072"/>
              <a:gd name="T4" fmla="*/ 2147483646 w 1556"/>
              <a:gd name="T5" fmla="*/ 0 h 2072"/>
              <a:gd name="T6" fmla="*/ 0 w 1556"/>
              <a:gd name="T7" fmla="*/ 2147483646 h 2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2">
                <a:moveTo>
                  <a:pt x="0" y="2072"/>
                </a:moveTo>
                <a:lnTo>
                  <a:pt x="1556" y="1674"/>
                </a:lnTo>
                <a:lnTo>
                  <a:pt x="586" y="0"/>
                </a:lnTo>
                <a:lnTo>
                  <a:pt x="0" y="2072"/>
                </a:lnTo>
                <a:close/>
              </a:path>
            </a:pathLst>
          </a:custGeom>
          <a:solidFill>
            <a:schemeClr val="tx2"/>
          </a:solidFill>
          <a:ln>
            <a:noFill/>
          </a:ln>
          <a:effectLst/>
        </p:spPr>
        <p:txBody>
          <a:bodyPr/>
          <a:lstStyle/>
          <a:p>
            <a:endParaRPr lang="en-US"/>
          </a:p>
        </p:txBody>
      </p:sp>
      <p:sp>
        <p:nvSpPr>
          <p:cNvPr id="9" name="Freeform 19">
            <a:extLst>
              <a:ext uri="{FF2B5EF4-FFF2-40B4-BE49-F238E27FC236}">
                <a16:creationId xmlns:a16="http://schemas.microsoft.com/office/drawing/2014/main" id="{938FD922-6B7A-1945-AD5A-375606CC9F8D}"/>
              </a:ext>
            </a:extLst>
          </p:cNvPr>
          <p:cNvSpPr>
            <a:spLocks/>
          </p:cNvSpPr>
          <p:nvPr/>
        </p:nvSpPr>
        <p:spPr bwMode="auto">
          <a:xfrm>
            <a:off x="5956300" y="3876300"/>
            <a:ext cx="2987675" cy="2390775"/>
          </a:xfrm>
          <a:custGeom>
            <a:avLst/>
            <a:gdLst>
              <a:gd name="T0" fmla="*/ 0 w 2090"/>
              <a:gd name="T1" fmla="*/ 2147483646 h 1672"/>
              <a:gd name="T2" fmla="*/ 2147483646 w 2090"/>
              <a:gd name="T3" fmla="*/ 2147483646 h 1672"/>
              <a:gd name="T4" fmla="*/ 2147483646 w 2090"/>
              <a:gd name="T5" fmla="*/ 0 h 1672"/>
              <a:gd name="T6" fmla="*/ 0 w 2090"/>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1672">
                <a:moveTo>
                  <a:pt x="0" y="518"/>
                </a:moveTo>
                <a:lnTo>
                  <a:pt x="1118" y="1672"/>
                </a:lnTo>
                <a:lnTo>
                  <a:pt x="2090" y="0"/>
                </a:lnTo>
                <a:lnTo>
                  <a:pt x="0" y="518"/>
                </a:lnTo>
                <a:close/>
              </a:path>
            </a:pathLst>
          </a:custGeom>
          <a:solidFill>
            <a:schemeClr val="bg2"/>
          </a:solidFill>
          <a:ln>
            <a:noFill/>
          </a:ln>
          <a:effectLst/>
        </p:spPr>
        <p:txBody>
          <a:bodyPr/>
          <a:lstStyle/>
          <a:p>
            <a:endParaRPr lang="en-US"/>
          </a:p>
        </p:txBody>
      </p:sp>
      <p:sp>
        <p:nvSpPr>
          <p:cNvPr id="10" name="Freeform 20">
            <a:extLst>
              <a:ext uri="{FF2B5EF4-FFF2-40B4-BE49-F238E27FC236}">
                <a16:creationId xmlns:a16="http://schemas.microsoft.com/office/drawing/2014/main" id="{13DE1E56-BA45-9440-BEC1-4DD3BBF30007}"/>
              </a:ext>
            </a:extLst>
          </p:cNvPr>
          <p:cNvSpPr>
            <a:spLocks/>
          </p:cNvSpPr>
          <p:nvPr/>
        </p:nvSpPr>
        <p:spPr bwMode="auto">
          <a:xfrm>
            <a:off x="4664075" y="4057275"/>
            <a:ext cx="2765425" cy="2206625"/>
          </a:xfrm>
          <a:custGeom>
            <a:avLst/>
            <a:gdLst>
              <a:gd name="T0" fmla="*/ 2147483646 w 1934"/>
              <a:gd name="T1" fmla="*/ 0 h 1544"/>
              <a:gd name="T2" fmla="*/ 0 w 1934"/>
              <a:gd name="T3" fmla="*/ 2147483646 h 1544"/>
              <a:gd name="T4" fmla="*/ 2147483646 w 1934"/>
              <a:gd name="T5" fmla="*/ 2147483646 h 1544"/>
              <a:gd name="T6" fmla="*/ 2147483646 w 1934"/>
              <a:gd name="T7" fmla="*/ 0 h 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4">
                <a:moveTo>
                  <a:pt x="436" y="0"/>
                </a:moveTo>
                <a:lnTo>
                  <a:pt x="0" y="1544"/>
                </a:lnTo>
                <a:lnTo>
                  <a:pt x="1934" y="1544"/>
                </a:lnTo>
                <a:lnTo>
                  <a:pt x="436" y="0"/>
                </a:lnTo>
                <a:close/>
              </a:path>
            </a:pathLst>
          </a:custGeom>
          <a:solidFill>
            <a:schemeClr val="bg2"/>
          </a:solidFill>
          <a:ln>
            <a:noFill/>
          </a:ln>
          <a:effectLst/>
        </p:spPr>
        <p:txBody>
          <a:bodyPr/>
          <a:lstStyle/>
          <a:p>
            <a:endParaRPr lang="en-US"/>
          </a:p>
        </p:txBody>
      </p:sp>
      <p:sp>
        <p:nvSpPr>
          <p:cNvPr id="11" name="Freeform 21">
            <a:extLst>
              <a:ext uri="{FF2B5EF4-FFF2-40B4-BE49-F238E27FC236}">
                <a16:creationId xmlns:a16="http://schemas.microsoft.com/office/drawing/2014/main" id="{C900E189-EEC9-B643-87B7-8DFECF5B68BF}"/>
              </a:ext>
            </a:extLst>
          </p:cNvPr>
          <p:cNvSpPr>
            <a:spLocks/>
          </p:cNvSpPr>
          <p:nvPr/>
        </p:nvSpPr>
        <p:spPr bwMode="auto">
          <a:xfrm>
            <a:off x="3219450" y="3198438"/>
            <a:ext cx="2225675" cy="2960687"/>
          </a:xfrm>
          <a:custGeom>
            <a:avLst/>
            <a:gdLst>
              <a:gd name="T0" fmla="*/ 2147483646 w 1556"/>
              <a:gd name="T1" fmla="*/ 0 h 2070"/>
              <a:gd name="T2" fmla="*/ 0 w 1556"/>
              <a:gd name="T3" fmla="*/ 2147483646 h 2070"/>
              <a:gd name="T4" fmla="*/ 2147483646 w 1556"/>
              <a:gd name="T5" fmla="*/ 2147483646 h 2070"/>
              <a:gd name="T6" fmla="*/ 2147483646 w 1556"/>
              <a:gd name="T7" fmla="*/ 0 h 20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0">
                <a:moveTo>
                  <a:pt x="1556" y="0"/>
                </a:moveTo>
                <a:lnTo>
                  <a:pt x="0" y="398"/>
                </a:lnTo>
                <a:lnTo>
                  <a:pt x="970" y="2070"/>
                </a:lnTo>
                <a:lnTo>
                  <a:pt x="1556" y="0"/>
                </a:lnTo>
                <a:close/>
              </a:path>
            </a:pathLst>
          </a:custGeom>
          <a:solidFill>
            <a:schemeClr val="bg2"/>
          </a:solidFill>
          <a:ln>
            <a:noFill/>
          </a:ln>
          <a:effectLst/>
        </p:spPr>
        <p:txBody>
          <a:bodyPr/>
          <a:lstStyle/>
          <a:p>
            <a:endParaRPr lang="en-US"/>
          </a:p>
        </p:txBody>
      </p:sp>
      <p:sp>
        <p:nvSpPr>
          <p:cNvPr id="12" name="Freeform 22">
            <a:extLst>
              <a:ext uri="{FF2B5EF4-FFF2-40B4-BE49-F238E27FC236}">
                <a16:creationId xmlns:a16="http://schemas.microsoft.com/office/drawing/2014/main" id="{F26F1E10-A5FD-4746-9E94-0D1FA77A27A8}"/>
              </a:ext>
            </a:extLst>
          </p:cNvPr>
          <p:cNvSpPr>
            <a:spLocks/>
          </p:cNvSpPr>
          <p:nvPr/>
        </p:nvSpPr>
        <p:spPr bwMode="auto">
          <a:xfrm>
            <a:off x="5330825" y="2979363"/>
            <a:ext cx="1574800" cy="1560512"/>
          </a:xfrm>
          <a:custGeom>
            <a:avLst/>
            <a:gdLst>
              <a:gd name="T0" fmla="*/ 2147483646 w 1102"/>
              <a:gd name="T1" fmla="*/ 2147483646 h 1092"/>
              <a:gd name="T2" fmla="*/ 0 w 1102"/>
              <a:gd name="T3" fmla="*/ 2147483646 h 1092"/>
              <a:gd name="T4" fmla="*/ 2147483646 w 1102"/>
              <a:gd name="T5" fmla="*/ 2147483646 h 1092"/>
              <a:gd name="T6" fmla="*/ 2147483646 w 1102"/>
              <a:gd name="T7" fmla="*/ 0 h 1092"/>
              <a:gd name="T8" fmla="*/ 2147483646 w 1102"/>
              <a:gd name="T9" fmla="*/ 2147483646 h 1092"/>
              <a:gd name="T10" fmla="*/ 2147483646 w 1102"/>
              <a:gd name="T11" fmla="*/ 2147483646 h 1092"/>
              <a:gd name="T12" fmla="*/ 2147483646 w 1102"/>
              <a:gd name="T13" fmla="*/ 2147483646 h 1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2" h="1092">
                <a:moveTo>
                  <a:pt x="396" y="1092"/>
                </a:moveTo>
                <a:lnTo>
                  <a:pt x="0" y="684"/>
                </a:lnTo>
                <a:lnTo>
                  <a:pt x="156" y="138"/>
                </a:lnTo>
                <a:lnTo>
                  <a:pt x="708" y="0"/>
                </a:lnTo>
                <a:lnTo>
                  <a:pt x="1102" y="406"/>
                </a:lnTo>
                <a:lnTo>
                  <a:pt x="946" y="952"/>
                </a:lnTo>
                <a:lnTo>
                  <a:pt x="396" y="1092"/>
                </a:lnTo>
                <a:close/>
              </a:path>
            </a:pathLst>
          </a:custGeom>
          <a:solidFill>
            <a:schemeClr val="accent1"/>
          </a:solidFill>
          <a:ln>
            <a:noFill/>
          </a:ln>
          <a:effectLst/>
        </p:spPr>
        <p:txBody>
          <a:bodyPr/>
          <a:lstStyle/>
          <a:p>
            <a:endParaRPr lang="en-US"/>
          </a:p>
        </p:txBody>
      </p:sp>
      <p:sp>
        <p:nvSpPr>
          <p:cNvPr id="13" name="Rectangle 13">
            <a:extLst>
              <a:ext uri="{FF2B5EF4-FFF2-40B4-BE49-F238E27FC236}">
                <a16:creationId xmlns:a16="http://schemas.microsoft.com/office/drawing/2014/main" id="{E026C3C0-FD2A-744B-B882-504EC9FA7328}"/>
              </a:ext>
            </a:extLst>
          </p:cNvPr>
          <p:cNvSpPr>
            <a:spLocks noChangeArrowheads="1"/>
          </p:cNvSpPr>
          <p:nvPr/>
        </p:nvSpPr>
        <p:spPr bwMode="auto">
          <a:xfrm>
            <a:off x="5675313" y="1588713"/>
            <a:ext cx="16557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Gestión documental</a:t>
            </a:r>
          </a:p>
        </p:txBody>
      </p:sp>
      <p:sp>
        <p:nvSpPr>
          <p:cNvPr id="14" name="Rectangle 14">
            <a:extLst>
              <a:ext uri="{FF2B5EF4-FFF2-40B4-BE49-F238E27FC236}">
                <a16:creationId xmlns:a16="http://schemas.microsoft.com/office/drawing/2014/main" id="{226C8368-D99A-BD43-8B5C-583E2A00ED16}"/>
              </a:ext>
            </a:extLst>
          </p:cNvPr>
          <p:cNvSpPr>
            <a:spLocks noChangeArrowheads="1"/>
          </p:cNvSpPr>
          <p:nvPr/>
        </p:nvSpPr>
        <p:spPr bwMode="auto">
          <a:xfrm>
            <a:off x="3819525" y="2350713"/>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Formularios electrónicos</a:t>
            </a:r>
          </a:p>
        </p:txBody>
      </p:sp>
      <p:sp>
        <p:nvSpPr>
          <p:cNvPr id="15" name="Rectangle 15">
            <a:extLst>
              <a:ext uri="{FF2B5EF4-FFF2-40B4-BE49-F238E27FC236}">
                <a16:creationId xmlns:a16="http://schemas.microsoft.com/office/drawing/2014/main" id="{DF10AFFE-B5F2-6F42-8B3C-104227622A8C}"/>
              </a:ext>
            </a:extLst>
          </p:cNvPr>
          <p:cNvSpPr>
            <a:spLocks noChangeArrowheads="1"/>
          </p:cNvSpPr>
          <p:nvPr/>
        </p:nvSpPr>
        <p:spPr bwMode="auto">
          <a:xfrm>
            <a:off x="6972300" y="3025400"/>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solidFill>
                  <a:schemeClr val="bg1"/>
                </a:solidFill>
                <a:latin typeface="+mj-lt"/>
              </a:rPr>
              <a:t>Captura multicanal</a:t>
            </a:r>
          </a:p>
        </p:txBody>
      </p:sp>
      <p:sp>
        <p:nvSpPr>
          <p:cNvPr id="16" name="Rectangle 16">
            <a:extLst>
              <a:ext uri="{FF2B5EF4-FFF2-40B4-BE49-F238E27FC236}">
                <a16:creationId xmlns:a16="http://schemas.microsoft.com/office/drawing/2014/main" id="{5F4844BE-8957-2E4E-B7A7-95FE6A60A2F8}"/>
              </a:ext>
            </a:extLst>
          </p:cNvPr>
          <p:cNvSpPr>
            <a:spLocks noChangeArrowheads="1"/>
          </p:cNvSpPr>
          <p:nvPr/>
        </p:nvSpPr>
        <p:spPr bwMode="auto">
          <a:xfrm>
            <a:off x="6426200" y="4608138"/>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Gestión de archivos</a:t>
            </a:r>
          </a:p>
        </p:txBody>
      </p:sp>
      <p:sp>
        <p:nvSpPr>
          <p:cNvPr id="18" name="Rectangle 35">
            <a:extLst>
              <a:ext uri="{FF2B5EF4-FFF2-40B4-BE49-F238E27FC236}">
                <a16:creationId xmlns:a16="http://schemas.microsoft.com/office/drawing/2014/main" id="{87F8395B-BB32-F64B-8809-FC969FA86D13}"/>
              </a:ext>
            </a:extLst>
          </p:cNvPr>
          <p:cNvSpPr>
            <a:spLocks noChangeArrowheads="1"/>
          </p:cNvSpPr>
          <p:nvPr/>
        </p:nvSpPr>
        <p:spPr bwMode="auto">
          <a:xfrm>
            <a:off x="5410200" y="3485775"/>
            <a:ext cx="145573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LASERFICHE</a:t>
            </a:r>
          </a:p>
          <a:p>
            <a:pPr algn="ctr" eaLnBrk="1" hangingPunct="1">
              <a:lnSpc>
                <a:spcPct val="100000"/>
              </a:lnSpc>
              <a:spcBef>
                <a:spcPct val="0"/>
              </a:spcBef>
              <a:spcAft>
                <a:spcPts val="400"/>
              </a:spcAft>
              <a:buFontTx/>
              <a:buNone/>
            </a:pPr>
            <a:r>
              <a:rPr lang="es-MX" altLang="es-MX" sz="1600" dirty="0">
                <a:solidFill>
                  <a:srgbClr val="FFFFFF"/>
                </a:solidFill>
                <a:latin typeface="+mj-lt"/>
              </a:rPr>
              <a:t>CLOUD</a:t>
            </a:r>
          </a:p>
        </p:txBody>
      </p:sp>
      <p:sp>
        <p:nvSpPr>
          <p:cNvPr id="19" name="Rectangle 30">
            <a:extLst>
              <a:ext uri="{FF2B5EF4-FFF2-40B4-BE49-F238E27FC236}">
                <a16:creationId xmlns:a16="http://schemas.microsoft.com/office/drawing/2014/main" id="{B6A9D905-A5F7-784D-AF43-0850990B12E3}"/>
              </a:ext>
            </a:extLst>
          </p:cNvPr>
          <p:cNvSpPr>
            <a:spLocks noChangeArrowheads="1"/>
          </p:cNvSpPr>
          <p:nvPr/>
        </p:nvSpPr>
        <p:spPr bwMode="auto">
          <a:xfrm>
            <a:off x="3436938" y="4182688"/>
            <a:ext cx="1849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Integraciones</a:t>
            </a:r>
          </a:p>
        </p:txBody>
      </p:sp>
      <p:sp>
        <p:nvSpPr>
          <p:cNvPr id="20" name="Rectangle 25">
            <a:extLst>
              <a:ext uri="{FF2B5EF4-FFF2-40B4-BE49-F238E27FC236}">
                <a16:creationId xmlns:a16="http://schemas.microsoft.com/office/drawing/2014/main" id="{469A10FC-D886-7745-B9CC-BDEB67841284}"/>
              </a:ext>
            </a:extLst>
          </p:cNvPr>
          <p:cNvSpPr>
            <a:spLocks noChangeArrowheads="1"/>
          </p:cNvSpPr>
          <p:nvPr/>
        </p:nvSpPr>
        <p:spPr bwMode="auto">
          <a:xfrm>
            <a:off x="9523413" y="1709738"/>
            <a:ext cx="2155825" cy="792162"/>
          </a:xfrm>
          <a:prstGeom prst="rect">
            <a:avLst/>
          </a:prstGeom>
          <a:solidFill>
            <a:schemeClr val="tx2"/>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1" name="Rectangle 26">
            <a:extLst>
              <a:ext uri="{FF2B5EF4-FFF2-40B4-BE49-F238E27FC236}">
                <a16:creationId xmlns:a16="http://schemas.microsoft.com/office/drawing/2014/main" id="{B2C874FD-421D-9C4D-966B-2598B055C2A6}"/>
              </a:ext>
            </a:extLst>
          </p:cNvPr>
          <p:cNvSpPr>
            <a:spLocks noChangeArrowheads="1"/>
          </p:cNvSpPr>
          <p:nvPr/>
        </p:nvSpPr>
        <p:spPr bwMode="auto">
          <a:xfrm>
            <a:off x="9683750" y="1809750"/>
            <a:ext cx="18494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spcAft>
                <a:spcPts val="400"/>
              </a:spcAft>
              <a:buNone/>
            </a:pPr>
            <a:r>
              <a:rPr lang="es-MX" altLang="es-MX" sz="1600" dirty="0">
                <a:solidFill>
                  <a:srgbClr val="FFFFFF"/>
                </a:solidFill>
                <a:latin typeface="+mj-lt"/>
              </a:rPr>
              <a:t>Captura</a:t>
            </a:r>
            <a:br>
              <a:rPr lang="es-MX" altLang="es-MX" sz="1600" dirty="0">
                <a:solidFill>
                  <a:srgbClr val="FFFFFF"/>
                </a:solidFill>
                <a:latin typeface="+mj-lt"/>
              </a:rPr>
            </a:br>
            <a:r>
              <a:rPr lang="es-MX" altLang="es-MX" sz="1600" dirty="0">
                <a:solidFill>
                  <a:srgbClr val="FFFFFF"/>
                </a:solidFill>
                <a:latin typeface="+mj-lt"/>
              </a:rPr>
              <a:t>multicanal</a:t>
            </a:r>
          </a:p>
        </p:txBody>
      </p:sp>
      <p:sp>
        <p:nvSpPr>
          <p:cNvPr id="22" name="Rectangle 28">
            <a:extLst>
              <a:ext uri="{FF2B5EF4-FFF2-40B4-BE49-F238E27FC236}">
                <a16:creationId xmlns:a16="http://schemas.microsoft.com/office/drawing/2014/main" id="{5A033422-4841-014E-924E-C7C537DE0E48}"/>
              </a:ext>
            </a:extLst>
          </p:cNvPr>
          <p:cNvSpPr>
            <a:spLocks noChangeArrowheads="1"/>
          </p:cNvSpPr>
          <p:nvPr/>
        </p:nvSpPr>
        <p:spPr bwMode="auto">
          <a:xfrm>
            <a:off x="9521825" y="2576513"/>
            <a:ext cx="2152650" cy="1731588"/>
          </a:xfrm>
          <a:prstGeom prst="rect">
            <a:avLst/>
          </a:prstGeom>
          <a:solidFill>
            <a:schemeClr val="bg2">
              <a:alpha val="90195"/>
            </a:schemeClr>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3" name="Content Placeholder 20">
            <a:extLst>
              <a:ext uri="{FF2B5EF4-FFF2-40B4-BE49-F238E27FC236}">
                <a16:creationId xmlns:a16="http://schemas.microsoft.com/office/drawing/2014/main" id="{8E71478E-08CA-424F-8AC7-22D686A97980}"/>
              </a:ext>
            </a:extLst>
          </p:cNvPr>
          <p:cNvSpPr>
            <a:spLocks noChangeArrowheads="1"/>
          </p:cNvSpPr>
          <p:nvPr/>
        </p:nvSpPr>
        <p:spPr bwMode="auto">
          <a:xfrm>
            <a:off x="9701213" y="2720975"/>
            <a:ext cx="1798637" cy="173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82563" indent="-18256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spcAft>
                <a:spcPts val="1200"/>
              </a:spcAft>
              <a:buClr>
                <a:schemeClr val="tx1"/>
              </a:buClr>
            </a:pPr>
            <a:r>
              <a:rPr lang="es-MX" altLang="es-MX" sz="1200" dirty="0">
                <a:solidFill>
                  <a:srgbClr val="44505D"/>
                </a:solidFill>
                <a:cs typeface="Calibri" panose="020F0502020204030204" pitchFamily="34" charset="0"/>
              </a:rPr>
              <a:t>Captura con dispositivos móviles</a:t>
            </a:r>
          </a:p>
          <a:p>
            <a:pPr>
              <a:spcBef>
                <a:spcPct val="0"/>
              </a:spcBef>
              <a:spcAft>
                <a:spcPts val="1200"/>
              </a:spcAft>
              <a:buClr>
                <a:schemeClr val="tx1"/>
              </a:buClr>
            </a:pPr>
            <a:r>
              <a:rPr lang="es-MX" altLang="es-MX" sz="1200" dirty="0">
                <a:solidFill>
                  <a:srgbClr val="44505D"/>
                </a:solidFill>
                <a:cs typeface="Calibri" panose="020F0502020204030204" pitchFamily="34" charset="0"/>
              </a:rPr>
              <a:t>MFP y captura universal </a:t>
            </a:r>
          </a:p>
          <a:p>
            <a:pPr>
              <a:spcBef>
                <a:spcPct val="0"/>
              </a:spcBef>
              <a:spcAft>
                <a:spcPts val="1200"/>
              </a:spcAft>
              <a:buClr>
                <a:schemeClr val="tx1"/>
              </a:buClr>
            </a:pPr>
            <a:r>
              <a:rPr lang="es-MX" altLang="es-MX" sz="1200" dirty="0">
                <a:solidFill>
                  <a:srgbClr val="44505D"/>
                </a:solidFill>
                <a:cs typeface="Calibri" panose="020F0502020204030204" pitchFamily="34" charset="0"/>
              </a:rPr>
              <a:t>Importación electrónica</a:t>
            </a:r>
          </a:p>
          <a:p>
            <a:pPr>
              <a:spcBef>
                <a:spcPct val="0"/>
              </a:spcBef>
              <a:spcAft>
                <a:spcPts val="1200"/>
              </a:spcAft>
              <a:buClr>
                <a:schemeClr val="tx1"/>
              </a:buClr>
            </a:pPr>
            <a:r>
              <a:rPr lang="es-MX" altLang="es-MX" sz="1200" dirty="0">
                <a:solidFill>
                  <a:srgbClr val="44505D"/>
                </a:solidFill>
                <a:cs typeface="Calibri" panose="020F0502020204030204" pitchFamily="34" charset="0"/>
              </a:rPr>
              <a:t>Escaneo</a:t>
            </a:r>
          </a:p>
        </p:txBody>
      </p:sp>
      <p:sp>
        <p:nvSpPr>
          <p:cNvPr id="24" name="Rectangle 33">
            <a:extLst>
              <a:ext uri="{FF2B5EF4-FFF2-40B4-BE49-F238E27FC236}">
                <a16:creationId xmlns:a16="http://schemas.microsoft.com/office/drawing/2014/main" id="{0E0DC6FA-1B09-FB40-A0D9-D1BA51F74D5A}"/>
              </a:ext>
            </a:extLst>
          </p:cNvPr>
          <p:cNvSpPr>
            <a:spLocks noChangeArrowheads="1"/>
          </p:cNvSpPr>
          <p:nvPr/>
        </p:nvSpPr>
        <p:spPr bwMode="auto">
          <a:xfrm>
            <a:off x="4928393" y="4966912"/>
            <a:ext cx="1574801"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Gobierno, riesgo y cumplimiento normativo</a:t>
            </a:r>
          </a:p>
        </p:txBody>
      </p:sp>
    </p:spTree>
    <p:extLst>
      <p:ext uri="{BB962C8B-B14F-4D97-AF65-F5344CB8AC3E}">
        <p14:creationId xmlns:p14="http://schemas.microsoft.com/office/powerpoint/2010/main" val="286063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427B2-27D4-BB46-BC2A-E80B8718BFC4}"/>
              </a:ext>
            </a:extLst>
          </p:cNvPr>
          <p:cNvSpPr>
            <a:spLocks noGrp="1"/>
          </p:cNvSpPr>
          <p:nvPr>
            <p:ph type="title"/>
          </p:nvPr>
        </p:nvSpPr>
        <p:spPr/>
        <p:txBody>
          <a:bodyPr/>
          <a:lstStyle/>
          <a:p>
            <a:r>
              <a:rPr lang="en-US" dirty="0"/>
              <a:t>Laserfiche Cloud</a:t>
            </a:r>
          </a:p>
        </p:txBody>
      </p:sp>
      <p:sp>
        <p:nvSpPr>
          <p:cNvPr id="6" name="Freeform 16">
            <a:extLst>
              <a:ext uri="{FF2B5EF4-FFF2-40B4-BE49-F238E27FC236}">
                <a16:creationId xmlns:a16="http://schemas.microsoft.com/office/drawing/2014/main" id="{1D8449F7-4FA7-7248-ABEB-B8E0272A354F}"/>
              </a:ext>
            </a:extLst>
          </p:cNvPr>
          <p:cNvSpPr>
            <a:spLocks/>
          </p:cNvSpPr>
          <p:nvPr/>
        </p:nvSpPr>
        <p:spPr bwMode="auto">
          <a:xfrm>
            <a:off x="3282950" y="1248988"/>
            <a:ext cx="2984500" cy="2390775"/>
          </a:xfrm>
          <a:custGeom>
            <a:avLst/>
            <a:gdLst>
              <a:gd name="T0" fmla="*/ 2147483646 w 2088"/>
              <a:gd name="T1" fmla="*/ 2147483646 h 1672"/>
              <a:gd name="T2" fmla="*/ 2147483646 w 2088"/>
              <a:gd name="T3" fmla="*/ 0 h 1672"/>
              <a:gd name="T4" fmla="*/ 0 w 2088"/>
              <a:gd name="T5" fmla="*/ 2147483646 h 1672"/>
              <a:gd name="T6" fmla="*/ 2147483646 w 2088"/>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672">
                <a:moveTo>
                  <a:pt x="2088" y="1154"/>
                </a:moveTo>
                <a:lnTo>
                  <a:pt x="970" y="0"/>
                </a:lnTo>
                <a:lnTo>
                  <a:pt x="0" y="1672"/>
                </a:lnTo>
                <a:lnTo>
                  <a:pt x="2088" y="1154"/>
                </a:lnTo>
                <a:close/>
              </a:path>
            </a:pathLst>
          </a:custGeom>
          <a:solidFill>
            <a:schemeClr val="bg2"/>
          </a:solidFill>
          <a:ln>
            <a:noFill/>
          </a:ln>
          <a:effectLst/>
        </p:spPr>
        <p:txBody>
          <a:bodyPr/>
          <a:lstStyle/>
          <a:p>
            <a:endParaRPr lang="en-US"/>
          </a:p>
        </p:txBody>
      </p:sp>
      <p:sp>
        <p:nvSpPr>
          <p:cNvPr id="7" name="Freeform 17">
            <a:extLst>
              <a:ext uri="{FF2B5EF4-FFF2-40B4-BE49-F238E27FC236}">
                <a16:creationId xmlns:a16="http://schemas.microsoft.com/office/drawing/2014/main" id="{221EF67E-C71E-3E47-B80A-DCC2D67F72A3}"/>
              </a:ext>
            </a:extLst>
          </p:cNvPr>
          <p:cNvSpPr>
            <a:spLocks/>
          </p:cNvSpPr>
          <p:nvPr/>
        </p:nvSpPr>
        <p:spPr bwMode="auto">
          <a:xfrm>
            <a:off x="4799013" y="1248988"/>
            <a:ext cx="2763837" cy="2209800"/>
          </a:xfrm>
          <a:custGeom>
            <a:avLst/>
            <a:gdLst>
              <a:gd name="T0" fmla="*/ 2147483646 w 1934"/>
              <a:gd name="T1" fmla="*/ 2147483646 h 1546"/>
              <a:gd name="T2" fmla="*/ 2147483646 w 1934"/>
              <a:gd name="T3" fmla="*/ 0 h 1546"/>
              <a:gd name="T4" fmla="*/ 0 w 1934"/>
              <a:gd name="T5" fmla="*/ 0 h 1546"/>
              <a:gd name="T6" fmla="*/ 2147483646 w 1934"/>
              <a:gd name="T7" fmla="*/ 2147483646 h 1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6">
                <a:moveTo>
                  <a:pt x="1498" y="1546"/>
                </a:moveTo>
                <a:lnTo>
                  <a:pt x="1934" y="0"/>
                </a:lnTo>
                <a:lnTo>
                  <a:pt x="0" y="0"/>
                </a:lnTo>
                <a:lnTo>
                  <a:pt x="1498" y="1546"/>
                </a:lnTo>
                <a:close/>
              </a:path>
            </a:pathLst>
          </a:custGeom>
          <a:solidFill>
            <a:schemeClr val="bg2"/>
          </a:solidFill>
          <a:ln>
            <a:noFill/>
          </a:ln>
          <a:effectLst/>
        </p:spPr>
        <p:txBody>
          <a:bodyPr/>
          <a:lstStyle/>
          <a:p>
            <a:endParaRPr lang="en-US"/>
          </a:p>
        </p:txBody>
      </p:sp>
      <p:sp>
        <p:nvSpPr>
          <p:cNvPr id="8" name="Freeform 18">
            <a:extLst>
              <a:ext uri="{FF2B5EF4-FFF2-40B4-BE49-F238E27FC236}">
                <a16:creationId xmlns:a16="http://schemas.microsoft.com/office/drawing/2014/main" id="{3E27F6D7-FB6F-0448-B95E-F98FA7C2B16A}"/>
              </a:ext>
            </a:extLst>
          </p:cNvPr>
          <p:cNvSpPr>
            <a:spLocks/>
          </p:cNvSpPr>
          <p:nvPr/>
        </p:nvSpPr>
        <p:spPr bwMode="auto">
          <a:xfrm>
            <a:off x="6783388" y="1355350"/>
            <a:ext cx="2224087" cy="2962275"/>
          </a:xfrm>
          <a:custGeom>
            <a:avLst/>
            <a:gdLst>
              <a:gd name="T0" fmla="*/ 0 w 1556"/>
              <a:gd name="T1" fmla="*/ 2147483646 h 2072"/>
              <a:gd name="T2" fmla="*/ 2147483646 w 1556"/>
              <a:gd name="T3" fmla="*/ 2147483646 h 2072"/>
              <a:gd name="T4" fmla="*/ 2147483646 w 1556"/>
              <a:gd name="T5" fmla="*/ 0 h 2072"/>
              <a:gd name="T6" fmla="*/ 0 w 1556"/>
              <a:gd name="T7" fmla="*/ 2147483646 h 2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2">
                <a:moveTo>
                  <a:pt x="0" y="2072"/>
                </a:moveTo>
                <a:lnTo>
                  <a:pt x="1556" y="1674"/>
                </a:lnTo>
                <a:lnTo>
                  <a:pt x="586" y="0"/>
                </a:lnTo>
                <a:lnTo>
                  <a:pt x="0" y="2072"/>
                </a:lnTo>
                <a:close/>
              </a:path>
            </a:pathLst>
          </a:custGeom>
          <a:solidFill>
            <a:schemeClr val="bg2"/>
          </a:solidFill>
          <a:ln>
            <a:noFill/>
          </a:ln>
          <a:effectLst/>
        </p:spPr>
        <p:txBody>
          <a:bodyPr/>
          <a:lstStyle/>
          <a:p>
            <a:endParaRPr lang="en-US"/>
          </a:p>
        </p:txBody>
      </p:sp>
      <p:sp>
        <p:nvSpPr>
          <p:cNvPr id="9" name="Freeform 19">
            <a:extLst>
              <a:ext uri="{FF2B5EF4-FFF2-40B4-BE49-F238E27FC236}">
                <a16:creationId xmlns:a16="http://schemas.microsoft.com/office/drawing/2014/main" id="{938FD922-6B7A-1945-AD5A-375606CC9F8D}"/>
              </a:ext>
            </a:extLst>
          </p:cNvPr>
          <p:cNvSpPr>
            <a:spLocks/>
          </p:cNvSpPr>
          <p:nvPr/>
        </p:nvSpPr>
        <p:spPr bwMode="auto">
          <a:xfrm>
            <a:off x="5956300" y="3876300"/>
            <a:ext cx="2987675" cy="2390775"/>
          </a:xfrm>
          <a:custGeom>
            <a:avLst/>
            <a:gdLst>
              <a:gd name="T0" fmla="*/ 0 w 2090"/>
              <a:gd name="T1" fmla="*/ 2147483646 h 1672"/>
              <a:gd name="T2" fmla="*/ 2147483646 w 2090"/>
              <a:gd name="T3" fmla="*/ 2147483646 h 1672"/>
              <a:gd name="T4" fmla="*/ 2147483646 w 2090"/>
              <a:gd name="T5" fmla="*/ 0 h 1672"/>
              <a:gd name="T6" fmla="*/ 0 w 2090"/>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1672">
                <a:moveTo>
                  <a:pt x="0" y="518"/>
                </a:moveTo>
                <a:lnTo>
                  <a:pt x="1118" y="1672"/>
                </a:lnTo>
                <a:lnTo>
                  <a:pt x="2090" y="0"/>
                </a:lnTo>
                <a:lnTo>
                  <a:pt x="0" y="518"/>
                </a:lnTo>
                <a:close/>
              </a:path>
            </a:pathLst>
          </a:custGeom>
          <a:solidFill>
            <a:schemeClr val="tx2"/>
          </a:solidFill>
          <a:ln>
            <a:noFill/>
          </a:ln>
          <a:effectLst/>
        </p:spPr>
        <p:txBody>
          <a:bodyPr/>
          <a:lstStyle/>
          <a:p>
            <a:endParaRPr lang="en-US"/>
          </a:p>
        </p:txBody>
      </p:sp>
      <p:sp>
        <p:nvSpPr>
          <p:cNvPr id="10" name="Freeform 20">
            <a:extLst>
              <a:ext uri="{FF2B5EF4-FFF2-40B4-BE49-F238E27FC236}">
                <a16:creationId xmlns:a16="http://schemas.microsoft.com/office/drawing/2014/main" id="{13DE1E56-BA45-9440-BEC1-4DD3BBF30007}"/>
              </a:ext>
            </a:extLst>
          </p:cNvPr>
          <p:cNvSpPr>
            <a:spLocks/>
          </p:cNvSpPr>
          <p:nvPr/>
        </p:nvSpPr>
        <p:spPr bwMode="auto">
          <a:xfrm>
            <a:off x="4664075" y="4057275"/>
            <a:ext cx="2765425" cy="2206625"/>
          </a:xfrm>
          <a:custGeom>
            <a:avLst/>
            <a:gdLst>
              <a:gd name="T0" fmla="*/ 2147483646 w 1934"/>
              <a:gd name="T1" fmla="*/ 0 h 1544"/>
              <a:gd name="T2" fmla="*/ 0 w 1934"/>
              <a:gd name="T3" fmla="*/ 2147483646 h 1544"/>
              <a:gd name="T4" fmla="*/ 2147483646 w 1934"/>
              <a:gd name="T5" fmla="*/ 2147483646 h 1544"/>
              <a:gd name="T6" fmla="*/ 2147483646 w 1934"/>
              <a:gd name="T7" fmla="*/ 0 h 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4">
                <a:moveTo>
                  <a:pt x="436" y="0"/>
                </a:moveTo>
                <a:lnTo>
                  <a:pt x="0" y="1544"/>
                </a:lnTo>
                <a:lnTo>
                  <a:pt x="1934" y="1544"/>
                </a:lnTo>
                <a:lnTo>
                  <a:pt x="436" y="0"/>
                </a:lnTo>
                <a:close/>
              </a:path>
            </a:pathLst>
          </a:custGeom>
          <a:solidFill>
            <a:schemeClr val="bg2"/>
          </a:solidFill>
          <a:ln>
            <a:noFill/>
          </a:ln>
          <a:effectLst/>
        </p:spPr>
        <p:txBody>
          <a:bodyPr/>
          <a:lstStyle/>
          <a:p>
            <a:endParaRPr lang="en-US"/>
          </a:p>
        </p:txBody>
      </p:sp>
      <p:sp>
        <p:nvSpPr>
          <p:cNvPr id="11" name="Freeform 21">
            <a:extLst>
              <a:ext uri="{FF2B5EF4-FFF2-40B4-BE49-F238E27FC236}">
                <a16:creationId xmlns:a16="http://schemas.microsoft.com/office/drawing/2014/main" id="{C900E189-EEC9-B643-87B7-8DFECF5B68BF}"/>
              </a:ext>
            </a:extLst>
          </p:cNvPr>
          <p:cNvSpPr>
            <a:spLocks/>
          </p:cNvSpPr>
          <p:nvPr/>
        </p:nvSpPr>
        <p:spPr bwMode="auto">
          <a:xfrm>
            <a:off x="3219450" y="3198438"/>
            <a:ext cx="2225675" cy="2960687"/>
          </a:xfrm>
          <a:custGeom>
            <a:avLst/>
            <a:gdLst>
              <a:gd name="T0" fmla="*/ 2147483646 w 1556"/>
              <a:gd name="T1" fmla="*/ 0 h 2070"/>
              <a:gd name="T2" fmla="*/ 0 w 1556"/>
              <a:gd name="T3" fmla="*/ 2147483646 h 2070"/>
              <a:gd name="T4" fmla="*/ 2147483646 w 1556"/>
              <a:gd name="T5" fmla="*/ 2147483646 h 2070"/>
              <a:gd name="T6" fmla="*/ 2147483646 w 1556"/>
              <a:gd name="T7" fmla="*/ 0 h 20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0">
                <a:moveTo>
                  <a:pt x="1556" y="0"/>
                </a:moveTo>
                <a:lnTo>
                  <a:pt x="0" y="398"/>
                </a:lnTo>
                <a:lnTo>
                  <a:pt x="970" y="2070"/>
                </a:lnTo>
                <a:lnTo>
                  <a:pt x="1556" y="0"/>
                </a:lnTo>
                <a:close/>
              </a:path>
            </a:pathLst>
          </a:custGeom>
          <a:solidFill>
            <a:schemeClr val="bg2"/>
          </a:solidFill>
          <a:ln>
            <a:noFill/>
          </a:ln>
          <a:effectLst/>
        </p:spPr>
        <p:txBody>
          <a:bodyPr/>
          <a:lstStyle/>
          <a:p>
            <a:endParaRPr lang="en-US"/>
          </a:p>
        </p:txBody>
      </p:sp>
      <p:sp>
        <p:nvSpPr>
          <p:cNvPr id="12" name="Freeform 22">
            <a:extLst>
              <a:ext uri="{FF2B5EF4-FFF2-40B4-BE49-F238E27FC236}">
                <a16:creationId xmlns:a16="http://schemas.microsoft.com/office/drawing/2014/main" id="{F26F1E10-A5FD-4746-9E94-0D1FA77A27A8}"/>
              </a:ext>
            </a:extLst>
          </p:cNvPr>
          <p:cNvSpPr>
            <a:spLocks/>
          </p:cNvSpPr>
          <p:nvPr/>
        </p:nvSpPr>
        <p:spPr bwMode="auto">
          <a:xfrm>
            <a:off x="5330825" y="2979363"/>
            <a:ext cx="1574800" cy="1560512"/>
          </a:xfrm>
          <a:custGeom>
            <a:avLst/>
            <a:gdLst>
              <a:gd name="T0" fmla="*/ 2147483646 w 1102"/>
              <a:gd name="T1" fmla="*/ 2147483646 h 1092"/>
              <a:gd name="T2" fmla="*/ 0 w 1102"/>
              <a:gd name="T3" fmla="*/ 2147483646 h 1092"/>
              <a:gd name="T4" fmla="*/ 2147483646 w 1102"/>
              <a:gd name="T5" fmla="*/ 2147483646 h 1092"/>
              <a:gd name="T6" fmla="*/ 2147483646 w 1102"/>
              <a:gd name="T7" fmla="*/ 0 h 1092"/>
              <a:gd name="T8" fmla="*/ 2147483646 w 1102"/>
              <a:gd name="T9" fmla="*/ 2147483646 h 1092"/>
              <a:gd name="T10" fmla="*/ 2147483646 w 1102"/>
              <a:gd name="T11" fmla="*/ 2147483646 h 1092"/>
              <a:gd name="T12" fmla="*/ 2147483646 w 1102"/>
              <a:gd name="T13" fmla="*/ 2147483646 h 1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2" h="1092">
                <a:moveTo>
                  <a:pt x="396" y="1092"/>
                </a:moveTo>
                <a:lnTo>
                  <a:pt x="0" y="684"/>
                </a:lnTo>
                <a:lnTo>
                  <a:pt x="156" y="138"/>
                </a:lnTo>
                <a:lnTo>
                  <a:pt x="708" y="0"/>
                </a:lnTo>
                <a:lnTo>
                  <a:pt x="1102" y="406"/>
                </a:lnTo>
                <a:lnTo>
                  <a:pt x="946" y="952"/>
                </a:lnTo>
                <a:lnTo>
                  <a:pt x="396" y="1092"/>
                </a:lnTo>
                <a:close/>
              </a:path>
            </a:pathLst>
          </a:custGeom>
          <a:solidFill>
            <a:schemeClr val="accent1"/>
          </a:solidFill>
          <a:ln>
            <a:noFill/>
          </a:ln>
          <a:effectLst/>
        </p:spPr>
        <p:txBody>
          <a:bodyPr/>
          <a:lstStyle/>
          <a:p>
            <a:endParaRPr lang="en-US"/>
          </a:p>
        </p:txBody>
      </p:sp>
      <p:sp>
        <p:nvSpPr>
          <p:cNvPr id="13" name="Rectangle 13">
            <a:extLst>
              <a:ext uri="{FF2B5EF4-FFF2-40B4-BE49-F238E27FC236}">
                <a16:creationId xmlns:a16="http://schemas.microsoft.com/office/drawing/2014/main" id="{E026C3C0-FD2A-744B-B882-504EC9FA7328}"/>
              </a:ext>
            </a:extLst>
          </p:cNvPr>
          <p:cNvSpPr>
            <a:spLocks noChangeArrowheads="1"/>
          </p:cNvSpPr>
          <p:nvPr/>
        </p:nvSpPr>
        <p:spPr bwMode="auto">
          <a:xfrm>
            <a:off x="5675313" y="1588713"/>
            <a:ext cx="16557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Gestión documental</a:t>
            </a:r>
          </a:p>
        </p:txBody>
      </p:sp>
      <p:sp>
        <p:nvSpPr>
          <p:cNvPr id="14" name="Rectangle 14">
            <a:extLst>
              <a:ext uri="{FF2B5EF4-FFF2-40B4-BE49-F238E27FC236}">
                <a16:creationId xmlns:a16="http://schemas.microsoft.com/office/drawing/2014/main" id="{226C8368-D99A-BD43-8B5C-583E2A00ED16}"/>
              </a:ext>
            </a:extLst>
          </p:cNvPr>
          <p:cNvSpPr>
            <a:spLocks noChangeArrowheads="1"/>
          </p:cNvSpPr>
          <p:nvPr/>
        </p:nvSpPr>
        <p:spPr bwMode="auto">
          <a:xfrm>
            <a:off x="3819525" y="2350713"/>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Formularios electrónicos</a:t>
            </a:r>
          </a:p>
        </p:txBody>
      </p:sp>
      <p:sp>
        <p:nvSpPr>
          <p:cNvPr id="15" name="Rectangle 15">
            <a:extLst>
              <a:ext uri="{FF2B5EF4-FFF2-40B4-BE49-F238E27FC236}">
                <a16:creationId xmlns:a16="http://schemas.microsoft.com/office/drawing/2014/main" id="{DF10AFFE-B5F2-6F42-8B3C-104227622A8C}"/>
              </a:ext>
            </a:extLst>
          </p:cNvPr>
          <p:cNvSpPr>
            <a:spLocks noChangeArrowheads="1"/>
          </p:cNvSpPr>
          <p:nvPr/>
        </p:nvSpPr>
        <p:spPr bwMode="auto">
          <a:xfrm>
            <a:off x="6972300" y="3025400"/>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Captura multicanal</a:t>
            </a:r>
          </a:p>
        </p:txBody>
      </p:sp>
      <p:sp>
        <p:nvSpPr>
          <p:cNvPr id="16" name="Rectangle 16">
            <a:extLst>
              <a:ext uri="{FF2B5EF4-FFF2-40B4-BE49-F238E27FC236}">
                <a16:creationId xmlns:a16="http://schemas.microsoft.com/office/drawing/2014/main" id="{5F4844BE-8957-2E4E-B7A7-95FE6A60A2F8}"/>
              </a:ext>
            </a:extLst>
          </p:cNvPr>
          <p:cNvSpPr>
            <a:spLocks noChangeArrowheads="1"/>
          </p:cNvSpPr>
          <p:nvPr/>
        </p:nvSpPr>
        <p:spPr bwMode="auto">
          <a:xfrm>
            <a:off x="6426200" y="4608138"/>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solidFill>
                  <a:schemeClr val="bg1"/>
                </a:solidFill>
                <a:latin typeface="+mj-lt"/>
              </a:rPr>
              <a:t>Gestión de archivos</a:t>
            </a:r>
          </a:p>
        </p:txBody>
      </p:sp>
      <p:sp>
        <p:nvSpPr>
          <p:cNvPr id="18" name="Rectangle 35">
            <a:extLst>
              <a:ext uri="{FF2B5EF4-FFF2-40B4-BE49-F238E27FC236}">
                <a16:creationId xmlns:a16="http://schemas.microsoft.com/office/drawing/2014/main" id="{87F8395B-BB32-F64B-8809-FC969FA86D13}"/>
              </a:ext>
            </a:extLst>
          </p:cNvPr>
          <p:cNvSpPr>
            <a:spLocks noChangeArrowheads="1"/>
          </p:cNvSpPr>
          <p:nvPr/>
        </p:nvSpPr>
        <p:spPr bwMode="auto">
          <a:xfrm>
            <a:off x="5410200" y="3485775"/>
            <a:ext cx="145573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LASERFICHE</a:t>
            </a:r>
          </a:p>
          <a:p>
            <a:pPr algn="ctr" eaLnBrk="1" hangingPunct="1">
              <a:lnSpc>
                <a:spcPct val="100000"/>
              </a:lnSpc>
              <a:spcBef>
                <a:spcPct val="0"/>
              </a:spcBef>
              <a:spcAft>
                <a:spcPts val="400"/>
              </a:spcAft>
              <a:buFontTx/>
              <a:buNone/>
            </a:pPr>
            <a:r>
              <a:rPr lang="es-MX" altLang="es-MX" sz="1600" dirty="0">
                <a:solidFill>
                  <a:srgbClr val="FFFFFF"/>
                </a:solidFill>
                <a:latin typeface="+mj-lt"/>
              </a:rPr>
              <a:t>CLOUD</a:t>
            </a:r>
          </a:p>
        </p:txBody>
      </p:sp>
      <p:sp>
        <p:nvSpPr>
          <p:cNvPr id="19" name="Rectangle 30">
            <a:extLst>
              <a:ext uri="{FF2B5EF4-FFF2-40B4-BE49-F238E27FC236}">
                <a16:creationId xmlns:a16="http://schemas.microsoft.com/office/drawing/2014/main" id="{B6A9D905-A5F7-784D-AF43-0850990B12E3}"/>
              </a:ext>
            </a:extLst>
          </p:cNvPr>
          <p:cNvSpPr>
            <a:spLocks noChangeArrowheads="1"/>
          </p:cNvSpPr>
          <p:nvPr/>
        </p:nvSpPr>
        <p:spPr bwMode="auto">
          <a:xfrm>
            <a:off x="3436938" y="4182688"/>
            <a:ext cx="1849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Integraciones</a:t>
            </a:r>
          </a:p>
        </p:txBody>
      </p:sp>
      <p:sp>
        <p:nvSpPr>
          <p:cNvPr id="20" name="Rectangle 33">
            <a:extLst>
              <a:ext uri="{FF2B5EF4-FFF2-40B4-BE49-F238E27FC236}">
                <a16:creationId xmlns:a16="http://schemas.microsoft.com/office/drawing/2014/main" id="{9C2581EB-4357-1C44-9B99-D9A5EB1526F1}"/>
              </a:ext>
            </a:extLst>
          </p:cNvPr>
          <p:cNvSpPr>
            <a:spLocks noChangeArrowheads="1"/>
          </p:cNvSpPr>
          <p:nvPr/>
        </p:nvSpPr>
        <p:spPr bwMode="auto">
          <a:xfrm>
            <a:off x="4928393" y="4966912"/>
            <a:ext cx="1574801"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Gobierno, riesgo y cumplimiento normativo</a:t>
            </a:r>
          </a:p>
        </p:txBody>
      </p:sp>
      <p:sp>
        <p:nvSpPr>
          <p:cNvPr id="21" name="Rectangle 25">
            <a:extLst>
              <a:ext uri="{FF2B5EF4-FFF2-40B4-BE49-F238E27FC236}">
                <a16:creationId xmlns:a16="http://schemas.microsoft.com/office/drawing/2014/main" id="{DC092701-84DB-A747-904D-AE6F99369AAF}"/>
              </a:ext>
            </a:extLst>
          </p:cNvPr>
          <p:cNvSpPr>
            <a:spLocks noChangeArrowheads="1"/>
          </p:cNvSpPr>
          <p:nvPr/>
        </p:nvSpPr>
        <p:spPr bwMode="auto">
          <a:xfrm>
            <a:off x="9523413" y="1709738"/>
            <a:ext cx="2155825" cy="792162"/>
          </a:xfrm>
          <a:prstGeom prst="rect">
            <a:avLst/>
          </a:prstGeom>
          <a:solidFill>
            <a:schemeClr val="tx2"/>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2" name="Rectangle 26">
            <a:extLst>
              <a:ext uri="{FF2B5EF4-FFF2-40B4-BE49-F238E27FC236}">
                <a16:creationId xmlns:a16="http://schemas.microsoft.com/office/drawing/2014/main" id="{A33436AE-4340-4844-AE3A-D854F5B9A413}"/>
              </a:ext>
            </a:extLst>
          </p:cNvPr>
          <p:cNvSpPr>
            <a:spLocks noChangeArrowheads="1"/>
          </p:cNvSpPr>
          <p:nvPr/>
        </p:nvSpPr>
        <p:spPr bwMode="auto">
          <a:xfrm>
            <a:off x="9683750" y="1809750"/>
            <a:ext cx="18494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spcAft>
                <a:spcPts val="400"/>
              </a:spcAft>
              <a:buNone/>
            </a:pPr>
            <a:r>
              <a:rPr lang="es-MX" altLang="es-MX" sz="1600" dirty="0">
                <a:solidFill>
                  <a:srgbClr val="FFFFFF"/>
                </a:solidFill>
                <a:latin typeface="+mj-lt"/>
              </a:rPr>
              <a:t>Gestión de</a:t>
            </a:r>
            <a:br>
              <a:rPr lang="es-MX" altLang="es-MX" sz="1600" dirty="0">
                <a:solidFill>
                  <a:srgbClr val="FFFFFF"/>
                </a:solidFill>
                <a:latin typeface="+mj-lt"/>
              </a:rPr>
            </a:br>
            <a:r>
              <a:rPr lang="es-MX" altLang="es-MX" sz="1600" dirty="0">
                <a:solidFill>
                  <a:srgbClr val="FFFFFF"/>
                </a:solidFill>
                <a:latin typeface="+mj-lt"/>
              </a:rPr>
              <a:t>archivos</a:t>
            </a:r>
          </a:p>
        </p:txBody>
      </p:sp>
      <p:sp>
        <p:nvSpPr>
          <p:cNvPr id="23" name="Rectangle 28">
            <a:extLst>
              <a:ext uri="{FF2B5EF4-FFF2-40B4-BE49-F238E27FC236}">
                <a16:creationId xmlns:a16="http://schemas.microsoft.com/office/drawing/2014/main" id="{5C5C6E30-3277-5940-8642-C813E1C9D681}"/>
              </a:ext>
            </a:extLst>
          </p:cNvPr>
          <p:cNvSpPr>
            <a:spLocks noChangeArrowheads="1"/>
          </p:cNvSpPr>
          <p:nvPr/>
        </p:nvSpPr>
        <p:spPr bwMode="auto">
          <a:xfrm>
            <a:off x="9521825" y="2576513"/>
            <a:ext cx="2152650" cy="1199840"/>
          </a:xfrm>
          <a:prstGeom prst="rect">
            <a:avLst/>
          </a:prstGeom>
          <a:solidFill>
            <a:schemeClr val="bg2">
              <a:alpha val="90195"/>
            </a:schemeClr>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4" name="Content Placeholder 20">
            <a:extLst>
              <a:ext uri="{FF2B5EF4-FFF2-40B4-BE49-F238E27FC236}">
                <a16:creationId xmlns:a16="http://schemas.microsoft.com/office/drawing/2014/main" id="{C29A3A6A-5048-F045-A6C2-389462E4EB94}"/>
              </a:ext>
            </a:extLst>
          </p:cNvPr>
          <p:cNvSpPr>
            <a:spLocks noChangeArrowheads="1"/>
          </p:cNvSpPr>
          <p:nvPr/>
        </p:nvSpPr>
        <p:spPr bwMode="auto">
          <a:xfrm>
            <a:off x="9701213" y="2720975"/>
            <a:ext cx="1798637" cy="173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82563" indent="-18256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spcAft>
                <a:spcPts val="1200"/>
              </a:spcAft>
              <a:buClr>
                <a:schemeClr val="tx1"/>
              </a:buClr>
            </a:pPr>
            <a:r>
              <a:rPr lang="es-MX" altLang="es-MX" sz="1200" dirty="0">
                <a:solidFill>
                  <a:srgbClr val="44505D"/>
                </a:solidFill>
                <a:cs typeface="Calibri" panose="020F0502020204030204" pitchFamily="34" charset="0"/>
              </a:rPr>
              <a:t>Gestión del ciclo de vida de los archivos</a:t>
            </a:r>
          </a:p>
          <a:p>
            <a:pPr>
              <a:spcBef>
                <a:spcPct val="0"/>
              </a:spcBef>
              <a:spcAft>
                <a:spcPts val="1200"/>
              </a:spcAft>
              <a:buClr>
                <a:schemeClr val="tx1"/>
              </a:buClr>
            </a:pPr>
            <a:r>
              <a:rPr lang="es-MX" altLang="es-MX" sz="1200" dirty="0">
                <a:solidFill>
                  <a:srgbClr val="44505D"/>
                </a:solidFill>
                <a:cs typeface="Calibri" panose="020F0502020204030204" pitchFamily="34" charset="0"/>
              </a:rPr>
              <a:t>Retenciones legales</a:t>
            </a:r>
          </a:p>
        </p:txBody>
      </p:sp>
    </p:spTree>
    <p:extLst>
      <p:ext uri="{BB962C8B-B14F-4D97-AF65-F5344CB8AC3E}">
        <p14:creationId xmlns:p14="http://schemas.microsoft.com/office/powerpoint/2010/main" val="236458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427B2-27D4-BB46-BC2A-E80B8718BFC4}"/>
              </a:ext>
            </a:extLst>
          </p:cNvPr>
          <p:cNvSpPr>
            <a:spLocks noGrp="1"/>
          </p:cNvSpPr>
          <p:nvPr>
            <p:ph type="title"/>
          </p:nvPr>
        </p:nvSpPr>
        <p:spPr/>
        <p:txBody>
          <a:bodyPr/>
          <a:lstStyle/>
          <a:p>
            <a:r>
              <a:rPr lang="en-US" dirty="0"/>
              <a:t>Laserfiche Cloud</a:t>
            </a:r>
          </a:p>
        </p:txBody>
      </p:sp>
      <p:sp>
        <p:nvSpPr>
          <p:cNvPr id="6" name="Freeform 16">
            <a:extLst>
              <a:ext uri="{FF2B5EF4-FFF2-40B4-BE49-F238E27FC236}">
                <a16:creationId xmlns:a16="http://schemas.microsoft.com/office/drawing/2014/main" id="{1D8449F7-4FA7-7248-ABEB-B8E0272A354F}"/>
              </a:ext>
            </a:extLst>
          </p:cNvPr>
          <p:cNvSpPr>
            <a:spLocks/>
          </p:cNvSpPr>
          <p:nvPr/>
        </p:nvSpPr>
        <p:spPr bwMode="auto">
          <a:xfrm>
            <a:off x="3282950" y="1248988"/>
            <a:ext cx="2984500" cy="2390775"/>
          </a:xfrm>
          <a:custGeom>
            <a:avLst/>
            <a:gdLst>
              <a:gd name="T0" fmla="*/ 2147483646 w 2088"/>
              <a:gd name="T1" fmla="*/ 2147483646 h 1672"/>
              <a:gd name="T2" fmla="*/ 2147483646 w 2088"/>
              <a:gd name="T3" fmla="*/ 0 h 1672"/>
              <a:gd name="T4" fmla="*/ 0 w 2088"/>
              <a:gd name="T5" fmla="*/ 2147483646 h 1672"/>
              <a:gd name="T6" fmla="*/ 2147483646 w 2088"/>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672">
                <a:moveTo>
                  <a:pt x="2088" y="1154"/>
                </a:moveTo>
                <a:lnTo>
                  <a:pt x="970" y="0"/>
                </a:lnTo>
                <a:lnTo>
                  <a:pt x="0" y="1672"/>
                </a:lnTo>
                <a:lnTo>
                  <a:pt x="2088" y="1154"/>
                </a:lnTo>
                <a:close/>
              </a:path>
            </a:pathLst>
          </a:custGeom>
          <a:solidFill>
            <a:schemeClr val="bg2"/>
          </a:solidFill>
          <a:ln>
            <a:noFill/>
          </a:ln>
          <a:effectLst/>
        </p:spPr>
        <p:txBody>
          <a:bodyPr/>
          <a:lstStyle/>
          <a:p>
            <a:endParaRPr lang="en-US"/>
          </a:p>
        </p:txBody>
      </p:sp>
      <p:sp>
        <p:nvSpPr>
          <p:cNvPr id="7" name="Freeform 17">
            <a:extLst>
              <a:ext uri="{FF2B5EF4-FFF2-40B4-BE49-F238E27FC236}">
                <a16:creationId xmlns:a16="http://schemas.microsoft.com/office/drawing/2014/main" id="{221EF67E-C71E-3E47-B80A-DCC2D67F72A3}"/>
              </a:ext>
            </a:extLst>
          </p:cNvPr>
          <p:cNvSpPr>
            <a:spLocks/>
          </p:cNvSpPr>
          <p:nvPr/>
        </p:nvSpPr>
        <p:spPr bwMode="auto">
          <a:xfrm>
            <a:off x="4799013" y="1248988"/>
            <a:ext cx="2763837" cy="2209800"/>
          </a:xfrm>
          <a:custGeom>
            <a:avLst/>
            <a:gdLst>
              <a:gd name="T0" fmla="*/ 2147483646 w 1934"/>
              <a:gd name="T1" fmla="*/ 2147483646 h 1546"/>
              <a:gd name="T2" fmla="*/ 2147483646 w 1934"/>
              <a:gd name="T3" fmla="*/ 0 h 1546"/>
              <a:gd name="T4" fmla="*/ 0 w 1934"/>
              <a:gd name="T5" fmla="*/ 0 h 1546"/>
              <a:gd name="T6" fmla="*/ 2147483646 w 1934"/>
              <a:gd name="T7" fmla="*/ 2147483646 h 1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6">
                <a:moveTo>
                  <a:pt x="1498" y="1546"/>
                </a:moveTo>
                <a:lnTo>
                  <a:pt x="1934" y="0"/>
                </a:lnTo>
                <a:lnTo>
                  <a:pt x="0" y="0"/>
                </a:lnTo>
                <a:lnTo>
                  <a:pt x="1498" y="1546"/>
                </a:lnTo>
                <a:close/>
              </a:path>
            </a:pathLst>
          </a:custGeom>
          <a:solidFill>
            <a:schemeClr val="bg2"/>
          </a:solidFill>
          <a:ln>
            <a:noFill/>
          </a:ln>
          <a:effectLst/>
        </p:spPr>
        <p:txBody>
          <a:bodyPr/>
          <a:lstStyle/>
          <a:p>
            <a:endParaRPr lang="en-US"/>
          </a:p>
        </p:txBody>
      </p:sp>
      <p:sp>
        <p:nvSpPr>
          <p:cNvPr id="8" name="Freeform 18">
            <a:extLst>
              <a:ext uri="{FF2B5EF4-FFF2-40B4-BE49-F238E27FC236}">
                <a16:creationId xmlns:a16="http://schemas.microsoft.com/office/drawing/2014/main" id="{3E27F6D7-FB6F-0448-B95E-F98FA7C2B16A}"/>
              </a:ext>
            </a:extLst>
          </p:cNvPr>
          <p:cNvSpPr>
            <a:spLocks/>
          </p:cNvSpPr>
          <p:nvPr/>
        </p:nvSpPr>
        <p:spPr bwMode="auto">
          <a:xfrm>
            <a:off x="6783388" y="1355350"/>
            <a:ext cx="2224087" cy="2962275"/>
          </a:xfrm>
          <a:custGeom>
            <a:avLst/>
            <a:gdLst>
              <a:gd name="T0" fmla="*/ 0 w 1556"/>
              <a:gd name="T1" fmla="*/ 2147483646 h 2072"/>
              <a:gd name="T2" fmla="*/ 2147483646 w 1556"/>
              <a:gd name="T3" fmla="*/ 2147483646 h 2072"/>
              <a:gd name="T4" fmla="*/ 2147483646 w 1556"/>
              <a:gd name="T5" fmla="*/ 0 h 2072"/>
              <a:gd name="T6" fmla="*/ 0 w 1556"/>
              <a:gd name="T7" fmla="*/ 2147483646 h 2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2">
                <a:moveTo>
                  <a:pt x="0" y="2072"/>
                </a:moveTo>
                <a:lnTo>
                  <a:pt x="1556" y="1674"/>
                </a:lnTo>
                <a:lnTo>
                  <a:pt x="586" y="0"/>
                </a:lnTo>
                <a:lnTo>
                  <a:pt x="0" y="2072"/>
                </a:lnTo>
                <a:close/>
              </a:path>
            </a:pathLst>
          </a:custGeom>
          <a:solidFill>
            <a:schemeClr val="bg2"/>
          </a:solidFill>
          <a:ln>
            <a:noFill/>
          </a:ln>
          <a:effectLst/>
        </p:spPr>
        <p:txBody>
          <a:bodyPr/>
          <a:lstStyle/>
          <a:p>
            <a:endParaRPr lang="en-US"/>
          </a:p>
        </p:txBody>
      </p:sp>
      <p:sp>
        <p:nvSpPr>
          <p:cNvPr id="9" name="Freeform 19">
            <a:extLst>
              <a:ext uri="{FF2B5EF4-FFF2-40B4-BE49-F238E27FC236}">
                <a16:creationId xmlns:a16="http://schemas.microsoft.com/office/drawing/2014/main" id="{938FD922-6B7A-1945-AD5A-375606CC9F8D}"/>
              </a:ext>
            </a:extLst>
          </p:cNvPr>
          <p:cNvSpPr>
            <a:spLocks/>
          </p:cNvSpPr>
          <p:nvPr/>
        </p:nvSpPr>
        <p:spPr bwMode="auto">
          <a:xfrm>
            <a:off x="5956300" y="3876300"/>
            <a:ext cx="2987675" cy="2390775"/>
          </a:xfrm>
          <a:custGeom>
            <a:avLst/>
            <a:gdLst>
              <a:gd name="T0" fmla="*/ 0 w 2090"/>
              <a:gd name="T1" fmla="*/ 2147483646 h 1672"/>
              <a:gd name="T2" fmla="*/ 2147483646 w 2090"/>
              <a:gd name="T3" fmla="*/ 2147483646 h 1672"/>
              <a:gd name="T4" fmla="*/ 2147483646 w 2090"/>
              <a:gd name="T5" fmla="*/ 0 h 1672"/>
              <a:gd name="T6" fmla="*/ 0 w 2090"/>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1672">
                <a:moveTo>
                  <a:pt x="0" y="518"/>
                </a:moveTo>
                <a:lnTo>
                  <a:pt x="1118" y="1672"/>
                </a:lnTo>
                <a:lnTo>
                  <a:pt x="2090" y="0"/>
                </a:lnTo>
                <a:lnTo>
                  <a:pt x="0" y="518"/>
                </a:lnTo>
                <a:close/>
              </a:path>
            </a:pathLst>
          </a:custGeom>
          <a:solidFill>
            <a:schemeClr val="bg2"/>
          </a:solidFill>
          <a:ln>
            <a:noFill/>
          </a:ln>
          <a:effectLst/>
        </p:spPr>
        <p:txBody>
          <a:bodyPr/>
          <a:lstStyle/>
          <a:p>
            <a:endParaRPr lang="en-US"/>
          </a:p>
        </p:txBody>
      </p:sp>
      <p:sp>
        <p:nvSpPr>
          <p:cNvPr id="10" name="Freeform 20">
            <a:extLst>
              <a:ext uri="{FF2B5EF4-FFF2-40B4-BE49-F238E27FC236}">
                <a16:creationId xmlns:a16="http://schemas.microsoft.com/office/drawing/2014/main" id="{13DE1E56-BA45-9440-BEC1-4DD3BBF30007}"/>
              </a:ext>
            </a:extLst>
          </p:cNvPr>
          <p:cNvSpPr>
            <a:spLocks/>
          </p:cNvSpPr>
          <p:nvPr/>
        </p:nvSpPr>
        <p:spPr bwMode="auto">
          <a:xfrm>
            <a:off x="4664075" y="4057275"/>
            <a:ext cx="2765425" cy="2206625"/>
          </a:xfrm>
          <a:custGeom>
            <a:avLst/>
            <a:gdLst>
              <a:gd name="T0" fmla="*/ 2147483646 w 1934"/>
              <a:gd name="T1" fmla="*/ 0 h 1544"/>
              <a:gd name="T2" fmla="*/ 0 w 1934"/>
              <a:gd name="T3" fmla="*/ 2147483646 h 1544"/>
              <a:gd name="T4" fmla="*/ 2147483646 w 1934"/>
              <a:gd name="T5" fmla="*/ 2147483646 h 1544"/>
              <a:gd name="T6" fmla="*/ 2147483646 w 1934"/>
              <a:gd name="T7" fmla="*/ 0 h 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4">
                <a:moveTo>
                  <a:pt x="436" y="0"/>
                </a:moveTo>
                <a:lnTo>
                  <a:pt x="0" y="1544"/>
                </a:lnTo>
                <a:lnTo>
                  <a:pt x="1934" y="1544"/>
                </a:lnTo>
                <a:lnTo>
                  <a:pt x="436" y="0"/>
                </a:lnTo>
                <a:close/>
              </a:path>
            </a:pathLst>
          </a:custGeom>
          <a:solidFill>
            <a:schemeClr val="tx2"/>
          </a:solidFill>
          <a:ln>
            <a:noFill/>
          </a:ln>
          <a:effectLst/>
        </p:spPr>
        <p:txBody>
          <a:bodyPr/>
          <a:lstStyle/>
          <a:p>
            <a:endParaRPr lang="en-US"/>
          </a:p>
        </p:txBody>
      </p:sp>
      <p:sp>
        <p:nvSpPr>
          <p:cNvPr id="11" name="Freeform 21">
            <a:extLst>
              <a:ext uri="{FF2B5EF4-FFF2-40B4-BE49-F238E27FC236}">
                <a16:creationId xmlns:a16="http://schemas.microsoft.com/office/drawing/2014/main" id="{C900E189-EEC9-B643-87B7-8DFECF5B68BF}"/>
              </a:ext>
            </a:extLst>
          </p:cNvPr>
          <p:cNvSpPr>
            <a:spLocks/>
          </p:cNvSpPr>
          <p:nvPr/>
        </p:nvSpPr>
        <p:spPr bwMode="auto">
          <a:xfrm>
            <a:off x="3219450" y="3198438"/>
            <a:ext cx="2225675" cy="2960687"/>
          </a:xfrm>
          <a:custGeom>
            <a:avLst/>
            <a:gdLst>
              <a:gd name="T0" fmla="*/ 2147483646 w 1556"/>
              <a:gd name="T1" fmla="*/ 0 h 2070"/>
              <a:gd name="T2" fmla="*/ 0 w 1556"/>
              <a:gd name="T3" fmla="*/ 2147483646 h 2070"/>
              <a:gd name="T4" fmla="*/ 2147483646 w 1556"/>
              <a:gd name="T5" fmla="*/ 2147483646 h 2070"/>
              <a:gd name="T6" fmla="*/ 2147483646 w 1556"/>
              <a:gd name="T7" fmla="*/ 0 h 20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0">
                <a:moveTo>
                  <a:pt x="1556" y="0"/>
                </a:moveTo>
                <a:lnTo>
                  <a:pt x="0" y="398"/>
                </a:lnTo>
                <a:lnTo>
                  <a:pt x="970" y="2070"/>
                </a:lnTo>
                <a:lnTo>
                  <a:pt x="1556" y="0"/>
                </a:lnTo>
                <a:close/>
              </a:path>
            </a:pathLst>
          </a:custGeom>
          <a:solidFill>
            <a:schemeClr val="bg2"/>
          </a:solidFill>
          <a:ln>
            <a:noFill/>
          </a:ln>
          <a:effectLst/>
        </p:spPr>
        <p:txBody>
          <a:bodyPr/>
          <a:lstStyle/>
          <a:p>
            <a:endParaRPr lang="en-US"/>
          </a:p>
        </p:txBody>
      </p:sp>
      <p:sp>
        <p:nvSpPr>
          <p:cNvPr id="12" name="Freeform 22">
            <a:extLst>
              <a:ext uri="{FF2B5EF4-FFF2-40B4-BE49-F238E27FC236}">
                <a16:creationId xmlns:a16="http://schemas.microsoft.com/office/drawing/2014/main" id="{F26F1E10-A5FD-4746-9E94-0D1FA77A27A8}"/>
              </a:ext>
            </a:extLst>
          </p:cNvPr>
          <p:cNvSpPr>
            <a:spLocks/>
          </p:cNvSpPr>
          <p:nvPr/>
        </p:nvSpPr>
        <p:spPr bwMode="auto">
          <a:xfrm>
            <a:off x="5330825" y="2979363"/>
            <a:ext cx="1574800" cy="1560512"/>
          </a:xfrm>
          <a:custGeom>
            <a:avLst/>
            <a:gdLst>
              <a:gd name="T0" fmla="*/ 2147483646 w 1102"/>
              <a:gd name="T1" fmla="*/ 2147483646 h 1092"/>
              <a:gd name="T2" fmla="*/ 0 w 1102"/>
              <a:gd name="T3" fmla="*/ 2147483646 h 1092"/>
              <a:gd name="T4" fmla="*/ 2147483646 w 1102"/>
              <a:gd name="T5" fmla="*/ 2147483646 h 1092"/>
              <a:gd name="T6" fmla="*/ 2147483646 w 1102"/>
              <a:gd name="T7" fmla="*/ 0 h 1092"/>
              <a:gd name="T8" fmla="*/ 2147483646 w 1102"/>
              <a:gd name="T9" fmla="*/ 2147483646 h 1092"/>
              <a:gd name="T10" fmla="*/ 2147483646 w 1102"/>
              <a:gd name="T11" fmla="*/ 2147483646 h 1092"/>
              <a:gd name="T12" fmla="*/ 2147483646 w 1102"/>
              <a:gd name="T13" fmla="*/ 2147483646 h 1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2" h="1092">
                <a:moveTo>
                  <a:pt x="396" y="1092"/>
                </a:moveTo>
                <a:lnTo>
                  <a:pt x="0" y="684"/>
                </a:lnTo>
                <a:lnTo>
                  <a:pt x="156" y="138"/>
                </a:lnTo>
                <a:lnTo>
                  <a:pt x="708" y="0"/>
                </a:lnTo>
                <a:lnTo>
                  <a:pt x="1102" y="406"/>
                </a:lnTo>
                <a:lnTo>
                  <a:pt x="946" y="952"/>
                </a:lnTo>
                <a:lnTo>
                  <a:pt x="396" y="1092"/>
                </a:lnTo>
                <a:close/>
              </a:path>
            </a:pathLst>
          </a:custGeom>
          <a:solidFill>
            <a:schemeClr val="accent1"/>
          </a:solidFill>
          <a:ln>
            <a:noFill/>
          </a:ln>
          <a:effectLst/>
        </p:spPr>
        <p:txBody>
          <a:bodyPr/>
          <a:lstStyle/>
          <a:p>
            <a:endParaRPr lang="en-US"/>
          </a:p>
        </p:txBody>
      </p:sp>
      <p:sp>
        <p:nvSpPr>
          <p:cNvPr id="13" name="Rectangle 13">
            <a:extLst>
              <a:ext uri="{FF2B5EF4-FFF2-40B4-BE49-F238E27FC236}">
                <a16:creationId xmlns:a16="http://schemas.microsoft.com/office/drawing/2014/main" id="{E026C3C0-FD2A-744B-B882-504EC9FA7328}"/>
              </a:ext>
            </a:extLst>
          </p:cNvPr>
          <p:cNvSpPr>
            <a:spLocks noChangeArrowheads="1"/>
          </p:cNvSpPr>
          <p:nvPr/>
        </p:nvSpPr>
        <p:spPr bwMode="auto">
          <a:xfrm>
            <a:off x="5675313" y="1588713"/>
            <a:ext cx="16557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Gestión documental</a:t>
            </a:r>
          </a:p>
        </p:txBody>
      </p:sp>
      <p:sp>
        <p:nvSpPr>
          <p:cNvPr id="14" name="Rectangle 14">
            <a:extLst>
              <a:ext uri="{FF2B5EF4-FFF2-40B4-BE49-F238E27FC236}">
                <a16:creationId xmlns:a16="http://schemas.microsoft.com/office/drawing/2014/main" id="{226C8368-D99A-BD43-8B5C-583E2A00ED16}"/>
              </a:ext>
            </a:extLst>
          </p:cNvPr>
          <p:cNvSpPr>
            <a:spLocks noChangeArrowheads="1"/>
          </p:cNvSpPr>
          <p:nvPr/>
        </p:nvSpPr>
        <p:spPr bwMode="auto">
          <a:xfrm>
            <a:off x="3819525" y="2350713"/>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Formularios electrónicos</a:t>
            </a:r>
          </a:p>
        </p:txBody>
      </p:sp>
      <p:sp>
        <p:nvSpPr>
          <p:cNvPr id="15" name="Rectangle 15">
            <a:extLst>
              <a:ext uri="{FF2B5EF4-FFF2-40B4-BE49-F238E27FC236}">
                <a16:creationId xmlns:a16="http://schemas.microsoft.com/office/drawing/2014/main" id="{DF10AFFE-B5F2-6F42-8B3C-104227622A8C}"/>
              </a:ext>
            </a:extLst>
          </p:cNvPr>
          <p:cNvSpPr>
            <a:spLocks noChangeArrowheads="1"/>
          </p:cNvSpPr>
          <p:nvPr/>
        </p:nvSpPr>
        <p:spPr bwMode="auto">
          <a:xfrm>
            <a:off x="6972300" y="3025400"/>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Captura multicanal</a:t>
            </a:r>
          </a:p>
        </p:txBody>
      </p:sp>
      <p:sp>
        <p:nvSpPr>
          <p:cNvPr id="16" name="Rectangle 16">
            <a:extLst>
              <a:ext uri="{FF2B5EF4-FFF2-40B4-BE49-F238E27FC236}">
                <a16:creationId xmlns:a16="http://schemas.microsoft.com/office/drawing/2014/main" id="{5F4844BE-8957-2E4E-B7A7-95FE6A60A2F8}"/>
              </a:ext>
            </a:extLst>
          </p:cNvPr>
          <p:cNvSpPr>
            <a:spLocks noChangeArrowheads="1"/>
          </p:cNvSpPr>
          <p:nvPr/>
        </p:nvSpPr>
        <p:spPr bwMode="auto">
          <a:xfrm>
            <a:off x="6426200" y="4608138"/>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Gestión de archivos</a:t>
            </a:r>
          </a:p>
        </p:txBody>
      </p:sp>
      <p:sp>
        <p:nvSpPr>
          <p:cNvPr id="17" name="Rectangle 33">
            <a:extLst>
              <a:ext uri="{FF2B5EF4-FFF2-40B4-BE49-F238E27FC236}">
                <a16:creationId xmlns:a16="http://schemas.microsoft.com/office/drawing/2014/main" id="{8FE01577-20EF-9C47-B5BD-F7430A0E1F8C}"/>
              </a:ext>
            </a:extLst>
          </p:cNvPr>
          <p:cNvSpPr>
            <a:spLocks noChangeArrowheads="1"/>
          </p:cNvSpPr>
          <p:nvPr/>
        </p:nvSpPr>
        <p:spPr bwMode="auto">
          <a:xfrm>
            <a:off x="4928393" y="4966912"/>
            <a:ext cx="1574801"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solidFill>
                  <a:schemeClr val="bg1"/>
                </a:solidFill>
                <a:latin typeface="+mj-lt"/>
              </a:rPr>
              <a:t>Gobierno, riesgo y cumplimiento normativo</a:t>
            </a:r>
          </a:p>
        </p:txBody>
      </p:sp>
      <p:sp>
        <p:nvSpPr>
          <p:cNvPr id="18" name="Rectangle 35">
            <a:extLst>
              <a:ext uri="{FF2B5EF4-FFF2-40B4-BE49-F238E27FC236}">
                <a16:creationId xmlns:a16="http://schemas.microsoft.com/office/drawing/2014/main" id="{87F8395B-BB32-F64B-8809-FC969FA86D13}"/>
              </a:ext>
            </a:extLst>
          </p:cNvPr>
          <p:cNvSpPr>
            <a:spLocks noChangeArrowheads="1"/>
          </p:cNvSpPr>
          <p:nvPr/>
        </p:nvSpPr>
        <p:spPr bwMode="auto">
          <a:xfrm>
            <a:off x="5410200" y="3485775"/>
            <a:ext cx="145573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LASERFICHE</a:t>
            </a:r>
          </a:p>
          <a:p>
            <a:pPr algn="ctr" eaLnBrk="1" hangingPunct="1">
              <a:lnSpc>
                <a:spcPct val="100000"/>
              </a:lnSpc>
              <a:spcBef>
                <a:spcPct val="0"/>
              </a:spcBef>
              <a:spcAft>
                <a:spcPts val="400"/>
              </a:spcAft>
              <a:buFontTx/>
              <a:buNone/>
            </a:pPr>
            <a:r>
              <a:rPr lang="es-MX" altLang="es-MX" sz="1600" dirty="0">
                <a:solidFill>
                  <a:srgbClr val="FFFFFF"/>
                </a:solidFill>
                <a:latin typeface="+mj-lt"/>
              </a:rPr>
              <a:t>CLOUD</a:t>
            </a:r>
          </a:p>
        </p:txBody>
      </p:sp>
      <p:sp>
        <p:nvSpPr>
          <p:cNvPr id="19" name="Rectangle 30">
            <a:extLst>
              <a:ext uri="{FF2B5EF4-FFF2-40B4-BE49-F238E27FC236}">
                <a16:creationId xmlns:a16="http://schemas.microsoft.com/office/drawing/2014/main" id="{B6A9D905-A5F7-784D-AF43-0850990B12E3}"/>
              </a:ext>
            </a:extLst>
          </p:cNvPr>
          <p:cNvSpPr>
            <a:spLocks noChangeArrowheads="1"/>
          </p:cNvSpPr>
          <p:nvPr/>
        </p:nvSpPr>
        <p:spPr bwMode="auto">
          <a:xfrm>
            <a:off x="3436938" y="4182688"/>
            <a:ext cx="1849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Integraciones</a:t>
            </a:r>
          </a:p>
        </p:txBody>
      </p:sp>
      <p:sp>
        <p:nvSpPr>
          <p:cNvPr id="20" name="Rectangle 25">
            <a:extLst>
              <a:ext uri="{FF2B5EF4-FFF2-40B4-BE49-F238E27FC236}">
                <a16:creationId xmlns:a16="http://schemas.microsoft.com/office/drawing/2014/main" id="{39674C93-C271-4046-BE18-8F7BE2B182CE}"/>
              </a:ext>
            </a:extLst>
          </p:cNvPr>
          <p:cNvSpPr>
            <a:spLocks noChangeArrowheads="1"/>
          </p:cNvSpPr>
          <p:nvPr/>
        </p:nvSpPr>
        <p:spPr bwMode="auto">
          <a:xfrm>
            <a:off x="508794" y="1709738"/>
            <a:ext cx="2155825" cy="792162"/>
          </a:xfrm>
          <a:prstGeom prst="rect">
            <a:avLst/>
          </a:prstGeom>
          <a:solidFill>
            <a:schemeClr val="tx2"/>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1" name="Rectangle 26">
            <a:extLst>
              <a:ext uri="{FF2B5EF4-FFF2-40B4-BE49-F238E27FC236}">
                <a16:creationId xmlns:a16="http://schemas.microsoft.com/office/drawing/2014/main" id="{55676A45-6317-8E4D-A91F-F924B97E5450}"/>
              </a:ext>
            </a:extLst>
          </p:cNvPr>
          <p:cNvSpPr>
            <a:spLocks noChangeArrowheads="1"/>
          </p:cNvSpPr>
          <p:nvPr/>
        </p:nvSpPr>
        <p:spPr bwMode="auto">
          <a:xfrm>
            <a:off x="507206" y="1809750"/>
            <a:ext cx="217725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spcAft>
                <a:spcPts val="400"/>
              </a:spcAft>
              <a:buNone/>
            </a:pPr>
            <a:r>
              <a:rPr lang="es-MX" altLang="es-MX" sz="1600" spc="-50" dirty="0">
                <a:solidFill>
                  <a:srgbClr val="FFFFFF"/>
                </a:solidFill>
                <a:latin typeface="+mj-lt"/>
              </a:rPr>
              <a:t>Gobierno, riesgo y cumplimiento normativo</a:t>
            </a:r>
          </a:p>
        </p:txBody>
      </p:sp>
      <p:sp>
        <p:nvSpPr>
          <p:cNvPr id="22" name="Rectangle 28">
            <a:extLst>
              <a:ext uri="{FF2B5EF4-FFF2-40B4-BE49-F238E27FC236}">
                <a16:creationId xmlns:a16="http://schemas.microsoft.com/office/drawing/2014/main" id="{665D766B-EE85-E347-8EB1-956E68EA6C11}"/>
              </a:ext>
            </a:extLst>
          </p:cNvPr>
          <p:cNvSpPr>
            <a:spLocks noChangeArrowheads="1"/>
          </p:cNvSpPr>
          <p:nvPr/>
        </p:nvSpPr>
        <p:spPr bwMode="auto">
          <a:xfrm>
            <a:off x="507206" y="2576513"/>
            <a:ext cx="2152650" cy="1779588"/>
          </a:xfrm>
          <a:prstGeom prst="rect">
            <a:avLst/>
          </a:prstGeom>
          <a:solidFill>
            <a:schemeClr val="bg2">
              <a:alpha val="90195"/>
            </a:schemeClr>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3" name="Content Placeholder 20">
            <a:extLst>
              <a:ext uri="{FF2B5EF4-FFF2-40B4-BE49-F238E27FC236}">
                <a16:creationId xmlns:a16="http://schemas.microsoft.com/office/drawing/2014/main" id="{478428A5-B251-D740-9F1F-911F4D12F2AE}"/>
              </a:ext>
            </a:extLst>
          </p:cNvPr>
          <p:cNvSpPr>
            <a:spLocks noChangeArrowheads="1"/>
          </p:cNvSpPr>
          <p:nvPr/>
        </p:nvSpPr>
        <p:spPr bwMode="auto">
          <a:xfrm>
            <a:off x="686594" y="2720975"/>
            <a:ext cx="1798637" cy="173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82563" indent="-18256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spcAft>
                <a:spcPts val="1200"/>
              </a:spcAft>
              <a:buClr>
                <a:schemeClr val="tx1"/>
              </a:buClr>
            </a:pPr>
            <a:r>
              <a:rPr lang="es-MX" altLang="es-MX" sz="1200" dirty="0">
                <a:solidFill>
                  <a:srgbClr val="44505D"/>
                </a:solidFill>
                <a:cs typeface="Calibri" panose="020F0502020204030204" pitchFamily="34" charset="0"/>
              </a:rPr>
              <a:t>Seguridad granular </a:t>
            </a:r>
          </a:p>
          <a:p>
            <a:pPr>
              <a:spcBef>
                <a:spcPct val="0"/>
              </a:spcBef>
              <a:spcAft>
                <a:spcPts val="1200"/>
              </a:spcAft>
              <a:buClr>
                <a:schemeClr val="tx1"/>
              </a:buClr>
            </a:pPr>
            <a:r>
              <a:rPr lang="es-MX" altLang="es-MX" sz="1200" dirty="0">
                <a:solidFill>
                  <a:srgbClr val="44505D"/>
                </a:solidFill>
                <a:cs typeface="Calibri" panose="020F0502020204030204" pitchFamily="34" charset="0"/>
              </a:rPr>
              <a:t>Distribución de privilegios administrativos</a:t>
            </a:r>
          </a:p>
          <a:p>
            <a:pPr>
              <a:spcBef>
                <a:spcPct val="0"/>
              </a:spcBef>
              <a:spcAft>
                <a:spcPts val="1200"/>
              </a:spcAft>
              <a:buClr>
                <a:schemeClr val="tx1"/>
              </a:buClr>
            </a:pPr>
            <a:r>
              <a:rPr lang="es-MX" altLang="es-MX" sz="1200" dirty="0">
                <a:solidFill>
                  <a:srgbClr val="44505D"/>
                </a:solidFill>
                <a:cs typeface="Calibri" panose="020F0502020204030204" pitchFamily="34" charset="0"/>
              </a:rPr>
              <a:t>Informe de seguimiento para auditorías</a:t>
            </a:r>
          </a:p>
        </p:txBody>
      </p:sp>
    </p:spTree>
    <p:extLst>
      <p:ext uri="{BB962C8B-B14F-4D97-AF65-F5344CB8AC3E}">
        <p14:creationId xmlns:p14="http://schemas.microsoft.com/office/powerpoint/2010/main" val="178479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427B2-27D4-BB46-BC2A-E80B8718BFC4}"/>
              </a:ext>
            </a:extLst>
          </p:cNvPr>
          <p:cNvSpPr>
            <a:spLocks noGrp="1"/>
          </p:cNvSpPr>
          <p:nvPr>
            <p:ph type="title"/>
          </p:nvPr>
        </p:nvSpPr>
        <p:spPr/>
        <p:txBody>
          <a:bodyPr/>
          <a:lstStyle/>
          <a:p>
            <a:r>
              <a:rPr lang="en-US" dirty="0"/>
              <a:t>Laserfiche Cloud</a:t>
            </a:r>
          </a:p>
        </p:txBody>
      </p:sp>
      <p:sp>
        <p:nvSpPr>
          <p:cNvPr id="6" name="Freeform 16">
            <a:extLst>
              <a:ext uri="{FF2B5EF4-FFF2-40B4-BE49-F238E27FC236}">
                <a16:creationId xmlns:a16="http://schemas.microsoft.com/office/drawing/2014/main" id="{1D8449F7-4FA7-7248-ABEB-B8E0272A354F}"/>
              </a:ext>
            </a:extLst>
          </p:cNvPr>
          <p:cNvSpPr>
            <a:spLocks/>
          </p:cNvSpPr>
          <p:nvPr/>
        </p:nvSpPr>
        <p:spPr bwMode="auto">
          <a:xfrm>
            <a:off x="3282950" y="1248988"/>
            <a:ext cx="2984500" cy="2390775"/>
          </a:xfrm>
          <a:custGeom>
            <a:avLst/>
            <a:gdLst>
              <a:gd name="T0" fmla="*/ 2147483646 w 2088"/>
              <a:gd name="T1" fmla="*/ 2147483646 h 1672"/>
              <a:gd name="T2" fmla="*/ 2147483646 w 2088"/>
              <a:gd name="T3" fmla="*/ 0 h 1672"/>
              <a:gd name="T4" fmla="*/ 0 w 2088"/>
              <a:gd name="T5" fmla="*/ 2147483646 h 1672"/>
              <a:gd name="T6" fmla="*/ 2147483646 w 2088"/>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672">
                <a:moveTo>
                  <a:pt x="2088" y="1154"/>
                </a:moveTo>
                <a:lnTo>
                  <a:pt x="970" y="0"/>
                </a:lnTo>
                <a:lnTo>
                  <a:pt x="0" y="1672"/>
                </a:lnTo>
                <a:lnTo>
                  <a:pt x="2088" y="1154"/>
                </a:lnTo>
                <a:close/>
              </a:path>
            </a:pathLst>
          </a:custGeom>
          <a:solidFill>
            <a:schemeClr val="bg2"/>
          </a:solidFill>
          <a:ln>
            <a:noFill/>
          </a:ln>
          <a:effectLst/>
        </p:spPr>
        <p:txBody>
          <a:bodyPr/>
          <a:lstStyle/>
          <a:p>
            <a:endParaRPr lang="en-US"/>
          </a:p>
        </p:txBody>
      </p:sp>
      <p:sp>
        <p:nvSpPr>
          <p:cNvPr id="7" name="Freeform 17">
            <a:extLst>
              <a:ext uri="{FF2B5EF4-FFF2-40B4-BE49-F238E27FC236}">
                <a16:creationId xmlns:a16="http://schemas.microsoft.com/office/drawing/2014/main" id="{221EF67E-C71E-3E47-B80A-DCC2D67F72A3}"/>
              </a:ext>
            </a:extLst>
          </p:cNvPr>
          <p:cNvSpPr>
            <a:spLocks/>
          </p:cNvSpPr>
          <p:nvPr/>
        </p:nvSpPr>
        <p:spPr bwMode="auto">
          <a:xfrm>
            <a:off x="4799013" y="1248988"/>
            <a:ext cx="2763837" cy="2209800"/>
          </a:xfrm>
          <a:custGeom>
            <a:avLst/>
            <a:gdLst>
              <a:gd name="T0" fmla="*/ 2147483646 w 1934"/>
              <a:gd name="T1" fmla="*/ 2147483646 h 1546"/>
              <a:gd name="T2" fmla="*/ 2147483646 w 1934"/>
              <a:gd name="T3" fmla="*/ 0 h 1546"/>
              <a:gd name="T4" fmla="*/ 0 w 1934"/>
              <a:gd name="T5" fmla="*/ 0 h 1546"/>
              <a:gd name="T6" fmla="*/ 2147483646 w 1934"/>
              <a:gd name="T7" fmla="*/ 2147483646 h 1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6">
                <a:moveTo>
                  <a:pt x="1498" y="1546"/>
                </a:moveTo>
                <a:lnTo>
                  <a:pt x="1934" y="0"/>
                </a:lnTo>
                <a:lnTo>
                  <a:pt x="0" y="0"/>
                </a:lnTo>
                <a:lnTo>
                  <a:pt x="1498" y="1546"/>
                </a:lnTo>
                <a:close/>
              </a:path>
            </a:pathLst>
          </a:custGeom>
          <a:solidFill>
            <a:schemeClr val="bg2"/>
          </a:solidFill>
          <a:ln>
            <a:noFill/>
          </a:ln>
          <a:effectLst/>
        </p:spPr>
        <p:txBody>
          <a:bodyPr/>
          <a:lstStyle/>
          <a:p>
            <a:endParaRPr lang="en-US"/>
          </a:p>
        </p:txBody>
      </p:sp>
      <p:sp>
        <p:nvSpPr>
          <p:cNvPr id="8" name="Freeform 18">
            <a:extLst>
              <a:ext uri="{FF2B5EF4-FFF2-40B4-BE49-F238E27FC236}">
                <a16:creationId xmlns:a16="http://schemas.microsoft.com/office/drawing/2014/main" id="{3E27F6D7-FB6F-0448-B95E-F98FA7C2B16A}"/>
              </a:ext>
            </a:extLst>
          </p:cNvPr>
          <p:cNvSpPr>
            <a:spLocks/>
          </p:cNvSpPr>
          <p:nvPr/>
        </p:nvSpPr>
        <p:spPr bwMode="auto">
          <a:xfrm>
            <a:off x="6783388" y="1355350"/>
            <a:ext cx="2224087" cy="2962275"/>
          </a:xfrm>
          <a:custGeom>
            <a:avLst/>
            <a:gdLst>
              <a:gd name="T0" fmla="*/ 0 w 1556"/>
              <a:gd name="T1" fmla="*/ 2147483646 h 2072"/>
              <a:gd name="T2" fmla="*/ 2147483646 w 1556"/>
              <a:gd name="T3" fmla="*/ 2147483646 h 2072"/>
              <a:gd name="T4" fmla="*/ 2147483646 w 1556"/>
              <a:gd name="T5" fmla="*/ 0 h 2072"/>
              <a:gd name="T6" fmla="*/ 0 w 1556"/>
              <a:gd name="T7" fmla="*/ 2147483646 h 2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2">
                <a:moveTo>
                  <a:pt x="0" y="2072"/>
                </a:moveTo>
                <a:lnTo>
                  <a:pt x="1556" y="1674"/>
                </a:lnTo>
                <a:lnTo>
                  <a:pt x="586" y="0"/>
                </a:lnTo>
                <a:lnTo>
                  <a:pt x="0" y="2072"/>
                </a:lnTo>
                <a:close/>
              </a:path>
            </a:pathLst>
          </a:custGeom>
          <a:solidFill>
            <a:schemeClr val="bg2"/>
          </a:solidFill>
          <a:ln>
            <a:noFill/>
          </a:ln>
          <a:effectLst/>
        </p:spPr>
        <p:txBody>
          <a:bodyPr/>
          <a:lstStyle/>
          <a:p>
            <a:endParaRPr lang="en-US"/>
          </a:p>
        </p:txBody>
      </p:sp>
      <p:sp>
        <p:nvSpPr>
          <p:cNvPr id="9" name="Freeform 19">
            <a:extLst>
              <a:ext uri="{FF2B5EF4-FFF2-40B4-BE49-F238E27FC236}">
                <a16:creationId xmlns:a16="http://schemas.microsoft.com/office/drawing/2014/main" id="{938FD922-6B7A-1945-AD5A-375606CC9F8D}"/>
              </a:ext>
            </a:extLst>
          </p:cNvPr>
          <p:cNvSpPr>
            <a:spLocks/>
          </p:cNvSpPr>
          <p:nvPr/>
        </p:nvSpPr>
        <p:spPr bwMode="auto">
          <a:xfrm>
            <a:off x="5956300" y="3876300"/>
            <a:ext cx="2987675" cy="2390775"/>
          </a:xfrm>
          <a:custGeom>
            <a:avLst/>
            <a:gdLst>
              <a:gd name="T0" fmla="*/ 0 w 2090"/>
              <a:gd name="T1" fmla="*/ 2147483646 h 1672"/>
              <a:gd name="T2" fmla="*/ 2147483646 w 2090"/>
              <a:gd name="T3" fmla="*/ 2147483646 h 1672"/>
              <a:gd name="T4" fmla="*/ 2147483646 w 2090"/>
              <a:gd name="T5" fmla="*/ 0 h 1672"/>
              <a:gd name="T6" fmla="*/ 0 w 2090"/>
              <a:gd name="T7" fmla="*/ 2147483646 h 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1672">
                <a:moveTo>
                  <a:pt x="0" y="518"/>
                </a:moveTo>
                <a:lnTo>
                  <a:pt x="1118" y="1672"/>
                </a:lnTo>
                <a:lnTo>
                  <a:pt x="2090" y="0"/>
                </a:lnTo>
                <a:lnTo>
                  <a:pt x="0" y="518"/>
                </a:lnTo>
                <a:close/>
              </a:path>
            </a:pathLst>
          </a:custGeom>
          <a:solidFill>
            <a:schemeClr val="bg2"/>
          </a:solidFill>
          <a:ln>
            <a:noFill/>
          </a:ln>
          <a:effectLst/>
        </p:spPr>
        <p:txBody>
          <a:bodyPr/>
          <a:lstStyle/>
          <a:p>
            <a:endParaRPr lang="en-US"/>
          </a:p>
        </p:txBody>
      </p:sp>
      <p:sp>
        <p:nvSpPr>
          <p:cNvPr id="10" name="Freeform 20">
            <a:extLst>
              <a:ext uri="{FF2B5EF4-FFF2-40B4-BE49-F238E27FC236}">
                <a16:creationId xmlns:a16="http://schemas.microsoft.com/office/drawing/2014/main" id="{13DE1E56-BA45-9440-BEC1-4DD3BBF30007}"/>
              </a:ext>
            </a:extLst>
          </p:cNvPr>
          <p:cNvSpPr>
            <a:spLocks/>
          </p:cNvSpPr>
          <p:nvPr/>
        </p:nvSpPr>
        <p:spPr bwMode="auto">
          <a:xfrm>
            <a:off x="4664075" y="4057275"/>
            <a:ext cx="2765425" cy="2206625"/>
          </a:xfrm>
          <a:custGeom>
            <a:avLst/>
            <a:gdLst>
              <a:gd name="T0" fmla="*/ 2147483646 w 1934"/>
              <a:gd name="T1" fmla="*/ 0 h 1544"/>
              <a:gd name="T2" fmla="*/ 0 w 1934"/>
              <a:gd name="T3" fmla="*/ 2147483646 h 1544"/>
              <a:gd name="T4" fmla="*/ 2147483646 w 1934"/>
              <a:gd name="T5" fmla="*/ 2147483646 h 1544"/>
              <a:gd name="T6" fmla="*/ 2147483646 w 1934"/>
              <a:gd name="T7" fmla="*/ 0 h 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4" h="1544">
                <a:moveTo>
                  <a:pt x="436" y="0"/>
                </a:moveTo>
                <a:lnTo>
                  <a:pt x="0" y="1544"/>
                </a:lnTo>
                <a:lnTo>
                  <a:pt x="1934" y="1544"/>
                </a:lnTo>
                <a:lnTo>
                  <a:pt x="436" y="0"/>
                </a:lnTo>
                <a:close/>
              </a:path>
            </a:pathLst>
          </a:custGeom>
          <a:solidFill>
            <a:schemeClr val="bg2"/>
          </a:solidFill>
          <a:ln>
            <a:noFill/>
          </a:ln>
          <a:effectLst/>
        </p:spPr>
        <p:txBody>
          <a:bodyPr/>
          <a:lstStyle/>
          <a:p>
            <a:endParaRPr lang="en-US"/>
          </a:p>
        </p:txBody>
      </p:sp>
      <p:sp>
        <p:nvSpPr>
          <p:cNvPr id="11" name="Freeform 21">
            <a:extLst>
              <a:ext uri="{FF2B5EF4-FFF2-40B4-BE49-F238E27FC236}">
                <a16:creationId xmlns:a16="http://schemas.microsoft.com/office/drawing/2014/main" id="{C900E189-EEC9-B643-87B7-8DFECF5B68BF}"/>
              </a:ext>
            </a:extLst>
          </p:cNvPr>
          <p:cNvSpPr>
            <a:spLocks/>
          </p:cNvSpPr>
          <p:nvPr/>
        </p:nvSpPr>
        <p:spPr bwMode="auto">
          <a:xfrm>
            <a:off x="3219450" y="3198438"/>
            <a:ext cx="2225675" cy="2960687"/>
          </a:xfrm>
          <a:custGeom>
            <a:avLst/>
            <a:gdLst>
              <a:gd name="T0" fmla="*/ 2147483646 w 1556"/>
              <a:gd name="T1" fmla="*/ 0 h 2070"/>
              <a:gd name="T2" fmla="*/ 0 w 1556"/>
              <a:gd name="T3" fmla="*/ 2147483646 h 2070"/>
              <a:gd name="T4" fmla="*/ 2147483646 w 1556"/>
              <a:gd name="T5" fmla="*/ 2147483646 h 2070"/>
              <a:gd name="T6" fmla="*/ 2147483646 w 1556"/>
              <a:gd name="T7" fmla="*/ 0 h 20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6" h="2070">
                <a:moveTo>
                  <a:pt x="1556" y="0"/>
                </a:moveTo>
                <a:lnTo>
                  <a:pt x="0" y="398"/>
                </a:lnTo>
                <a:lnTo>
                  <a:pt x="970" y="2070"/>
                </a:lnTo>
                <a:lnTo>
                  <a:pt x="1556" y="0"/>
                </a:lnTo>
                <a:close/>
              </a:path>
            </a:pathLst>
          </a:custGeom>
          <a:solidFill>
            <a:schemeClr val="tx2"/>
          </a:solidFill>
          <a:ln>
            <a:noFill/>
          </a:ln>
          <a:effectLst/>
        </p:spPr>
        <p:txBody>
          <a:bodyPr/>
          <a:lstStyle/>
          <a:p>
            <a:endParaRPr lang="en-US"/>
          </a:p>
        </p:txBody>
      </p:sp>
      <p:sp>
        <p:nvSpPr>
          <p:cNvPr id="12" name="Freeform 22">
            <a:extLst>
              <a:ext uri="{FF2B5EF4-FFF2-40B4-BE49-F238E27FC236}">
                <a16:creationId xmlns:a16="http://schemas.microsoft.com/office/drawing/2014/main" id="{F26F1E10-A5FD-4746-9E94-0D1FA77A27A8}"/>
              </a:ext>
            </a:extLst>
          </p:cNvPr>
          <p:cNvSpPr>
            <a:spLocks/>
          </p:cNvSpPr>
          <p:nvPr/>
        </p:nvSpPr>
        <p:spPr bwMode="auto">
          <a:xfrm>
            <a:off x="5330825" y="2979363"/>
            <a:ext cx="1574800" cy="1560512"/>
          </a:xfrm>
          <a:custGeom>
            <a:avLst/>
            <a:gdLst>
              <a:gd name="T0" fmla="*/ 2147483646 w 1102"/>
              <a:gd name="T1" fmla="*/ 2147483646 h 1092"/>
              <a:gd name="T2" fmla="*/ 0 w 1102"/>
              <a:gd name="T3" fmla="*/ 2147483646 h 1092"/>
              <a:gd name="T4" fmla="*/ 2147483646 w 1102"/>
              <a:gd name="T5" fmla="*/ 2147483646 h 1092"/>
              <a:gd name="T6" fmla="*/ 2147483646 w 1102"/>
              <a:gd name="T7" fmla="*/ 0 h 1092"/>
              <a:gd name="T8" fmla="*/ 2147483646 w 1102"/>
              <a:gd name="T9" fmla="*/ 2147483646 h 1092"/>
              <a:gd name="T10" fmla="*/ 2147483646 w 1102"/>
              <a:gd name="T11" fmla="*/ 2147483646 h 1092"/>
              <a:gd name="T12" fmla="*/ 2147483646 w 1102"/>
              <a:gd name="T13" fmla="*/ 2147483646 h 1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2" h="1092">
                <a:moveTo>
                  <a:pt x="396" y="1092"/>
                </a:moveTo>
                <a:lnTo>
                  <a:pt x="0" y="684"/>
                </a:lnTo>
                <a:lnTo>
                  <a:pt x="156" y="138"/>
                </a:lnTo>
                <a:lnTo>
                  <a:pt x="708" y="0"/>
                </a:lnTo>
                <a:lnTo>
                  <a:pt x="1102" y="406"/>
                </a:lnTo>
                <a:lnTo>
                  <a:pt x="946" y="952"/>
                </a:lnTo>
                <a:lnTo>
                  <a:pt x="396" y="1092"/>
                </a:lnTo>
                <a:close/>
              </a:path>
            </a:pathLst>
          </a:custGeom>
          <a:solidFill>
            <a:schemeClr val="accent1"/>
          </a:solidFill>
          <a:ln>
            <a:noFill/>
          </a:ln>
          <a:effectLst/>
        </p:spPr>
        <p:txBody>
          <a:bodyPr/>
          <a:lstStyle/>
          <a:p>
            <a:endParaRPr lang="en-US"/>
          </a:p>
        </p:txBody>
      </p:sp>
      <p:sp>
        <p:nvSpPr>
          <p:cNvPr id="13" name="Rectangle 13">
            <a:extLst>
              <a:ext uri="{FF2B5EF4-FFF2-40B4-BE49-F238E27FC236}">
                <a16:creationId xmlns:a16="http://schemas.microsoft.com/office/drawing/2014/main" id="{E026C3C0-FD2A-744B-B882-504EC9FA7328}"/>
              </a:ext>
            </a:extLst>
          </p:cNvPr>
          <p:cNvSpPr>
            <a:spLocks noChangeArrowheads="1"/>
          </p:cNvSpPr>
          <p:nvPr/>
        </p:nvSpPr>
        <p:spPr bwMode="auto">
          <a:xfrm>
            <a:off x="5675313" y="1588713"/>
            <a:ext cx="16557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Gestión documental</a:t>
            </a:r>
          </a:p>
        </p:txBody>
      </p:sp>
      <p:sp>
        <p:nvSpPr>
          <p:cNvPr id="14" name="Rectangle 14">
            <a:extLst>
              <a:ext uri="{FF2B5EF4-FFF2-40B4-BE49-F238E27FC236}">
                <a16:creationId xmlns:a16="http://schemas.microsoft.com/office/drawing/2014/main" id="{226C8368-D99A-BD43-8B5C-583E2A00ED16}"/>
              </a:ext>
            </a:extLst>
          </p:cNvPr>
          <p:cNvSpPr>
            <a:spLocks noChangeArrowheads="1"/>
          </p:cNvSpPr>
          <p:nvPr/>
        </p:nvSpPr>
        <p:spPr bwMode="auto">
          <a:xfrm>
            <a:off x="3819525" y="2350713"/>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Formularios electrónicos</a:t>
            </a:r>
          </a:p>
        </p:txBody>
      </p:sp>
      <p:sp>
        <p:nvSpPr>
          <p:cNvPr id="15" name="Rectangle 15">
            <a:extLst>
              <a:ext uri="{FF2B5EF4-FFF2-40B4-BE49-F238E27FC236}">
                <a16:creationId xmlns:a16="http://schemas.microsoft.com/office/drawing/2014/main" id="{DF10AFFE-B5F2-6F42-8B3C-104227622A8C}"/>
              </a:ext>
            </a:extLst>
          </p:cNvPr>
          <p:cNvSpPr>
            <a:spLocks noChangeArrowheads="1"/>
          </p:cNvSpPr>
          <p:nvPr/>
        </p:nvSpPr>
        <p:spPr bwMode="auto">
          <a:xfrm>
            <a:off x="6972300" y="3025400"/>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Captura multicanal</a:t>
            </a:r>
          </a:p>
        </p:txBody>
      </p:sp>
      <p:sp>
        <p:nvSpPr>
          <p:cNvPr id="16" name="Rectangle 16">
            <a:extLst>
              <a:ext uri="{FF2B5EF4-FFF2-40B4-BE49-F238E27FC236}">
                <a16:creationId xmlns:a16="http://schemas.microsoft.com/office/drawing/2014/main" id="{5F4844BE-8957-2E4E-B7A7-95FE6A60A2F8}"/>
              </a:ext>
            </a:extLst>
          </p:cNvPr>
          <p:cNvSpPr>
            <a:spLocks noChangeArrowheads="1"/>
          </p:cNvSpPr>
          <p:nvPr/>
        </p:nvSpPr>
        <p:spPr bwMode="auto">
          <a:xfrm>
            <a:off x="6426200" y="4608138"/>
            <a:ext cx="1849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a:latin typeface="+mj-lt"/>
              </a:rPr>
              <a:t>Gestión de archivos</a:t>
            </a:r>
          </a:p>
        </p:txBody>
      </p:sp>
      <p:sp>
        <p:nvSpPr>
          <p:cNvPr id="17" name="Rectangle 33">
            <a:extLst>
              <a:ext uri="{FF2B5EF4-FFF2-40B4-BE49-F238E27FC236}">
                <a16:creationId xmlns:a16="http://schemas.microsoft.com/office/drawing/2014/main" id="{8FE01577-20EF-9C47-B5BD-F7430A0E1F8C}"/>
              </a:ext>
            </a:extLst>
          </p:cNvPr>
          <p:cNvSpPr>
            <a:spLocks noChangeArrowheads="1"/>
          </p:cNvSpPr>
          <p:nvPr/>
        </p:nvSpPr>
        <p:spPr bwMode="auto">
          <a:xfrm>
            <a:off x="4928393" y="4966912"/>
            <a:ext cx="1574801"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latin typeface="+mj-lt"/>
              </a:rPr>
              <a:t>Gobierno, riesgo y cumplimiento normativo</a:t>
            </a:r>
          </a:p>
        </p:txBody>
      </p:sp>
      <p:sp>
        <p:nvSpPr>
          <p:cNvPr id="18" name="Rectangle 35">
            <a:extLst>
              <a:ext uri="{FF2B5EF4-FFF2-40B4-BE49-F238E27FC236}">
                <a16:creationId xmlns:a16="http://schemas.microsoft.com/office/drawing/2014/main" id="{87F8395B-BB32-F64B-8809-FC969FA86D13}"/>
              </a:ext>
            </a:extLst>
          </p:cNvPr>
          <p:cNvSpPr>
            <a:spLocks noChangeArrowheads="1"/>
          </p:cNvSpPr>
          <p:nvPr/>
        </p:nvSpPr>
        <p:spPr bwMode="auto">
          <a:xfrm>
            <a:off x="5410200" y="3485775"/>
            <a:ext cx="145573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600" dirty="0">
                <a:solidFill>
                  <a:srgbClr val="FFFFFF"/>
                </a:solidFill>
                <a:latin typeface="+mj-lt"/>
              </a:rPr>
              <a:t>LASERFICHE</a:t>
            </a:r>
          </a:p>
          <a:p>
            <a:pPr algn="ctr" eaLnBrk="1" hangingPunct="1">
              <a:lnSpc>
                <a:spcPct val="100000"/>
              </a:lnSpc>
              <a:spcBef>
                <a:spcPct val="0"/>
              </a:spcBef>
              <a:spcAft>
                <a:spcPts val="400"/>
              </a:spcAft>
              <a:buFontTx/>
              <a:buNone/>
            </a:pPr>
            <a:r>
              <a:rPr lang="es-MX" altLang="es-MX" sz="1600" dirty="0">
                <a:solidFill>
                  <a:srgbClr val="FFFFFF"/>
                </a:solidFill>
                <a:latin typeface="+mj-lt"/>
              </a:rPr>
              <a:t>CLOUD</a:t>
            </a:r>
          </a:p>
        </p:txBody>
      </p:sp>
      <p:sp>
        <p:nvSpPr>
          <p:cNvPr id="19" name="Rectangle 30">
            <a:extLst>
              <a:ext uri="{FF2B5EF4-FFF2-40B4-BE49-F238E27FC236}">
                <a16:creationId xmlns:a16="http://schemas.microsoft.com/office/drawing/2014/main" id="{B6A9D905-A5F7-784D-AF43-0850990B12E3}"/>
              </a:ext>
            </a:extLst>
          </p:cNvPr>
          <p:cNvSpPr>
            <a:spLocks noChangeArrowheads="1"/>
          </p:cNvSpPr>
          <p:nvPr/>
        </p:nvSpPr>
        <p:spPr bwMode="auto">
          <a:xfrm>
            <a:off x="3436938" y="4182688"/>
            <a:ext cx="1849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400"/>
              </a:spcAft>
              <a:buFontTx/>
              <a:buNone/>
            </a:pPr>
            <a:r>
              <a:rPr lang="es-MX" altLang="es-MX" sz="1800" dirty="0">
                <a:solidFill>
                  <a:schemeClr val="bg1"/>
                </a:solidFill>
                <a:latin typeface="+mj-lt"/>
              </a:rPr>
              <a:t>Integraciones</a:t>
            </a:r>
          </a:p>
        </p:txBody>
      </p:sp>
      <p:sp>
        <p:nvSpPr>
          <p:cNvPr id="20" name="Rectangle 25">
            <a:extLst>
              <a:ext uri="{FF2B5EF4-FFF2-40B4-BE49-F238E27FC236}">
                <a16:creationId xmlns:a16="http://schemas.microsoft.com/office/drawing/2014/main" id="{00E6204A-1ECC-944B-B73C-B6D3F6260296}"/>
              </a:ext>
            </a:extLst>
          </p:cNvPr>
          <p:cNvSpPr>
            <a:spLocks noChangeArrowheads="1"/>
          </p:cNvSpPr>
          <p:nvPr/>
        </p:nvSpPr>
        <p:spPr bwMode="auto">
          <a:xfrm>
            <a:off x="508794" y="1709738"/>
            <a:ext cx="2155825" cy="792162"/>
          </a:xfrm>
          <a:prstGeom prst="rect">
            <a:avLst/>
          </a:prstGeom>
          <a:solidFill>
            <a:schemeClr val="tx2"/>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1" name="Rectangle 26">
            <a:extLst>
              <a:ext uri="{FF2B5EF4-FFF2-40B4-BE49-F238E27FC236}">
                <a16:creationId xmlns:a16="http://schemas.microsoft.com/office/drawing/2014/main" id="{1F8DE71D-4E4B-8848-BC15-75ECA0094A99}"/>
              </a:ext>
            </a:extLst>
          </p:cNvPr>
          <p:cNvSpPr>
            <a:spLocks noChangeArrowheads="1"/>
          </p:cNvSpPr>
          <p:nvPr/>
        </p:nvSpPr>
        <p:spPr bwMode="auto">
          <a:xfrm>
            <a:off x="507206" y="1809750"/>
            <a:ext cx="217725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0801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08013">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08013">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08013">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08013"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spcAft>
                <a:spcPts val="400"/>
              </a:spcAft>
              <a:buNone/>
            </a:pPr>
            <a:r>
              <a:rPr lang="es-MX" altLang="es-MX" sz="1600" dirty="0">
                <a:solidFill>
                  <a:srgbClr val="FFFFFF"/>
                </a:solidFill>
                <a:latin typeface="+mj-lt"/>
              </a:rPr>
              <a:t>Integraciones</a:t>
            </a:r>
          </a:p>
        </p:txBody>
      </p:sp>
      <p:sp>
        <p:nvSpPr>
          <p:cNvPr id="22" name="Rectangle 28">
            <a:extLst>
              <a:ext uri="{FF2B5EF4-FFF2-40B4-BE49-F238E27FC236}">
                <a16:creationId xmlns:a16="http://schemas.microsoft.com/office/drawing/2014/main" id="{F641A1A2-0450-2249-878F-AD481BF159F1}"/>
              </a:ext>
            </a:extLst>
          </p:cNvPr>
          <p:cNvSpPr>
            <a:spLocks noChangeArrowheads="1"/>
          </p:cNvSpPr>
          <p:nvPr/>
        </p:nvSpPr>
        <p:spPr bwMode="auto">
          <a:xfrm>
            <a:off x="507206" y="2576513"/>
            <a:ext cx="2152650" cy="1606175"/>
          </a:xfrm>
          <a:prstGeom prst="rect">
            <a:avLst/>
          </a:prstGeom>
          <a:solidFill>
            <a:schemeClr val="bg2">
              <a:alpha val="90195"/>
            </a:schemeClr>
          </a:solidFill>
          <a:ln>
            <a:noFill/>
          </a:ln>
          <a:effectLst/>
        </p:spPr>
        <p:txBody>
          <a:bodyPr anchor="ct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endParaRPr lang="es-MX" altLang="es-MX" sz="1800">
              <a:solidFill>
                <a:srgbClr val="FFFFFF"/>
              </a:solidFill>
            </a:endParaRPr>
          </a:p>
        </p:txBody>
      </p:sp>
      <p:sp>
        <p:nvSpPr>
          <p:cNvPr id="23" name="Content Placeholder 20">
            <a:extLst>
              <a:ext uri="{FF2B5EF4-FFF2-40B4-BE49-F238E27FC236}">
                <a16:creationId xmlns:a16="http://schemas.microsoft.com/office/drawing/2014/main" id="{6257F050-FBE0-F541-BB41-63101524F715}"/>
              </a:ext>
            </a:extLst>
          </p:cNvPr>
          <p:cNvSpPr>
            <a:spLocks noChangeArrowheads="1"/>
          </p:cNvSpPr>
          <p:nvPr/>
        </p:nvSpPr>
        <p:spPr bwMode="auto">
          <a:xfrm>
            <a:off x="686594" y="2720975"/>
            <a:ext cx="1798637" cy="173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82563" indent="-182563">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spcAft>
                <a:spcPts val="1200"/>
              </a:spcAft>
              <a:buClr>
                <a:schemeClr val="tx1"/>
              </a:buClr>
            </a:pPr>
            <a:r>
              <a:rPr lang="es-MX" altLang="es-MX" sz="1200" dirty="0">
                <a:solidFill>
                  <a:srgbClr val="44505D"/>
                </a:solidFill>
                <a:cs typeface="Calibri" panose="020F0502020204030204" pitchFamily="34" charset="0"/>
              </a:rPr>
              <a:t>Laserfiche Connector</a:t>
            </a:r>
          </a:p>
          <a:p>
            <a:pPr>
              <a:spcBef>
                <a:spcPct val="0"/>
              </a:spcBef>
              <a:spcAft>
                <a:spcPts val="1200"/>
              </a:spcAft>
              <a:buClr>
                <a:schemeClr val="tx1"/>
              </a:buClr>
            </a:pPr>
            <a:r>
              <a:rPr lang="es-MX" altLang="es-MX" sz="1200" dirty="0">
                <a:solidFill>
                  <a:srgbClr val="44505D"/>
                </a:solidFill>
                <a:cs typeface="Calibri" panose="020F0502020204030204" pitchFamily="34" charset="0"/>
              </a:rPr>
              <a:t>LaserApp</a:t>
            </a:r>
          </a:p>
          <a:p>
            <a:pPr>
              <a:spcBef>
                <a:spcPct val="0"/>
              </a:spcBef>
              <a:spcAft>
                <a:spcPts val="1200"/>
              </a:spcAft>
              <a:buClr>
                <a:schemeClr val="tx1"/>
              </a:buClr>
            </a:pPr>
            <a:r>
              <a:rPr lang="es-MX" altLang="es-MX" sz="1200" dirty="0">
                <a:solidFill>
                  <a:srgbClr val="44505D"/>
                </a:solidFill>
                <a:cs typeface="Calibri" panose="020F0502020204030204" pitchFamily="34" charset="0"/>
              </a:rPr>
              <a:t>DocuSign</a:t>
            </a:r>
          </a:p>
          <a:p>
            <a:pPr>
              <a:spcBef>
                <a:spcPct val="0"/>
              </a:spcBef>
              <a:spcAft>
                <a:spcPts val="1200"/>
              </a:spcAft>
              <a:buClr>
                <a:schemeClr val="tx1"/>
              </a:buClr>
            </a:pPr>
            <a:r>
              <a:rPr lang="es-MX" altLang="es-MX" sz="1200" dirty="0">
                <a:solidFill>
                  <a:srgbClr val="44505D"/>
                </a:solidFill>
                <a:cs typeface="Calibri" panose="020F0502020204030204" pitchFamily="34" charset="0"/>
              </a:rPr>
              <a:t>MS Office</a:t>
            </a:r>
          </a:p>
        </p:txBody>
      </p:sp>
    </p:spTree>
    <p:extLst>
      <p:ext uri="{BB962C8B-B14F-4D97-AF65-F5344CB8AC3E}">
        <p14:creationId xmlns:p14="http://schemas.microsoft.com/office/powerpoint/2010/main" val="1772749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Custom Design">
  <a:themeElements>
    <a:clrScheme name="LFNEW2">
      <a:dk1>
        <a:srgbClr val="44515E"/>
      </a:dk1>
      <a:lt1>
        <a:srgbClr val="FFFFFF"/>
      </a:lt1>
      <a:dk2>
        <a:srgbClr val="083D66"/>
      </a:dk2>
      <a:lt2>
        <a:srgbClr val="E2EBF2"/>
      </a:lt2>
      <a:accent1>
        <a:srgbClr val="E25205"/>
      </a:accent1>
      <a:accent2>
        <a:srgbClr val="FF9F00"/>
      </a:accent2>
      <a:accent3>
        <a:srgbClr val="44505E"/>
      </a:accent3>
      <a:accent4>
        <a:srgbClr val="FFCB30"/>
      </a:accent4>
      <a:accent5>
        <a:srgbClr val="FF4549"/>
      </a:accent5>
      <a:accent6>
        <a:srgbClr val="09B9C0"/>
      </a:accent6>
      <a:hlink>
        <a:srgbClr val="1D77F8"/>
      </a:hlink>
      <a:folHlink>
        <a:srgbClr val="A21D5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5362</TotalTime>
  <Words>5153</Words>
  <Application>Microsoft Macintosh PowerPoint</Application>
  <PresentationFormat>Widescreen</PresentationFormat>
  <Paragraphs>390</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Wingdings</vt:lpstr>
      <vt:lpstr>Calibri Light</vt:lpstr>
      <vt:lpstr>Custom Design</vt:lpstr>
      <vt:lpstr>PowerPoint Presentation</vt:lpstr>
      <vt:lpstr>Agenda</vt:lpstr>
      <vt:lpstr>Treinta años de innovación</vt:lpstr>
      <vt:lpstr>Laserfiche Cloud</vt:lpstr>
      <vt:lpstr>Laserfiche Cloud</vt:lpstr>
      <vt:lpstr>Laserfiche Cloud</vt:lpstr>
      <vt:lpstr>Laserfiche Cloud</vt:lpstr>
      <vt:lpstr>Laserfiche Cloud</vt:lpstr>
      <vt:lpstr>Laserfiche Cloud</vt:lpstr>
      <vt:lpstr>Laserfiche Cloud</vt:lpstr>
      <vt:lpstr>Seguridad en la nube</vt:lpstr>
      <vt:lpstr>Beneficios de Laserfiche Cloud</vt:lpstr>
      <vt:lpstr>PowerPoint Presentation</vt:lpstr>
      <vt:lpstr>Enfoque de implementación propuesto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Mariel West</dc:creator>
  <cp:lastModifiedBy>Microsoft Office User</cp:lastModifiedBy>
  <cp:revision>347</cp:revision>
  <dcterms:created xsi:type="dcterms:W3CDTF">2019-08-19T15:35:38Z</dcterms:created>
  <dcterms:modified xsi:type="dcterms:W3CDTF">2020-07-17T17:44:20Z</dcterms:modified>
</cp:coreProperties>
</file>